
<file path=[Content_Types].xml><?xml version="1.0" encoding="utf-8"?>
<Types xmlns="http://schemas.openxmlformats.org/package/2006/content-types">
  <Default Extension="xml" ContentType="application/xml"/>
  <Default Extension="jpeg" ContentType="image/jpeg"/>
  <Default Extension="JPG" ContentType="image/jpeg"/>
  <Default Extension="rels" ContentType="application/vnd.openxmlformats-package.relationships+xml"/>
  <Default Extension="tif" ContentType="image/tif"/>
  <Default Extension="wdp" ContentType="image/vnd.ms-photo"/>
  <Default Extension="bin" ContentType="application/vnd.openxmlformats-officedocument.presentationml.printerSettings"/>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0"/>
  </p:notesMasterIdLst>
  <p:handoutMasterIdLst>
    <p:handoutMasterId r:id="rId71"/>
  </p:handoutMasterIdLst>
  <p:sldIdLst>
    <p:sldId id="256" r:id="rId2"/>
    <p:sldId id="332" r:id="rId3"/>
    <p:sldId id="393" r:id="rId4"/>
    <p:sldId id="394" r:id="rId5"/>
    <p:sldId id="384" r:id="rId6"/>
    <p:sldId id="395" r:id="rId7"/>
    <p:sldId id="396" r:id="rId8"/>
    <p:sldId id="397" r:id="rId9"/>
    <p:sldId id="385" r:id="rId10"/>
    <p:sldId id="386" r:id="rId11"/>
    <p:sldId id="387" r:id="rId12"/>
    <p:sldId id="389" r:id="rId13"/>
    <p:sldId id="390" r:id="rId14"/>
    <p:sldId id="391" r:id="rId15"/>
    <p:sldId id="392" r:id="rId16"/>
    <p:sldId id="363" r:id="rId17"/>
    <p:sldId id="364" r:id="rId18"/>
    <p:sldId id="378" r:id="rId19"/>
    <p:sldId id="381" r:id="rId20"/>
    <p:sldId id="366" r:id="rId21"/>
    <p:sldId id="367" r:id="rId22"/>
    <p:sldId id="371" r:id="rId23"/>
    <p:sldId id="372" r:id="rId24"/>
    <p:sldId id="373" r:id="rId25"/>
    <p:sldId id="374" r:id="rId26"/>
    <p:sldId id="331" r:id="rId27"/>
    <p:sldId id="320" r:id="rId28"/>
    <p:sldId id="322" r:id="rId29"/>
    <p:sldId id="323" r:id="rId30"/>
    <p:sldId id="382" r:id="rId31"/>
    <p:sldId id="324" r:id="rId32"/>
    <p:sldId id="325" r:id="rId33"/>
    <p:sldId id="377" r:id="rId34"/>
    <p:sldId id="326" r:id="rId35"/>
    <p:sldId id="328" r:id="rId36"/>
    <p:sldId id="327" r:id="rId37"/>
    <p:sldId id="329" r:id="rId38"/>
    <p:sldId id="330" r:id="rId39"/>
    <p:sldId id="318" r:id="rId40"/>
    <p:sldId id="310" r:id="rId41"/>
    <p:sldId id="312" r:id="rId42"/>
    <p:sldId id="307" r:id="rId43"/>
    <p:sldId id="308" r:id="rId44"/>
    <p:sldId id="314" r:id="rId45"/>
    <p:sldId id="315" r:id="rId46"/>
    <p:sldId id="380" r:id="rId47"/>
    <p:sldId id="311" r:id="rId48"/>
    <p:sldId id="302" r:id="rId49"/>
    <p:sldId id="303" r:id="rId50"/>
    <p:sldId id="304" r:id="rId51"/>
    <p:sldId id="305" r:id="rId52"/>
    <p:sldId id="306" r:id="rId53"/>
    <p:sldId id="351" r:id="rId54"/>
    <p:sldId id="352" r:id="rId55"/>
    <p:sldId id="353" r:id="rId56"/>
    <p:sldId id="383" r:id="rId57"/>
    <p:sldId id="355" r:id="rId58"/>
    <p:sldId id="356" r:id="rId59"/>
    <p:sldId id="357" r:id="rId60"/>
    <p:sldId id="358" r:id="rId61"/>
    <p:sldId id="359" r:id="rId62"/>
    <p:sldId id="360" r:id="rId63"/>
    <p:sldId id="398" r:id="rId64"/>
    <p:sldId id="399" r:id="rId65"/>
    <p:sldId id="400" r:id="rId66"/>
    <p:sldId id="401" r:id="rId67"/>
    <p:sldId id="402" r:id="rId68"/>
    <p:sldId id="284" r:id="rId69"/>
  </p:sldIdLst>
  <p:sldSz cx="13004800" cy="9753600"/>
  <p:notesSz cx="7023100" cy="93091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1pPr>
    <a:lvl2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2pPr>
    <a:lvl3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3pPr>
    <a:lvl4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4pPr>
    <a:lvl5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5pPr>
    <a:lvl6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6pPr>
    <a:lvl7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7pPr>
    <a:lvl8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8pPr>
    <a:lvl9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lvl9pPr>
  </p:defaultTextStyle>
  <p:extLst>
    <p:ext uri="{EFAFB233-063F-42B5-8137-9DF3F51BA10A}">
      <p15:sldGuideLst xmlns="" xmlns:p15="http://schemas.microsoft.com/office/powerpoint/2012/main">
        <p15:guide id="1" orient="horz" pos="3072">
          <p15:clr>
            <a:srgbClr val="A4A3A4"/>
          </p15:clr>
        </p15:guide>
        <p15:guide id="2" pos="4096">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Ashley Sedghi-Khoi" initials="AS" lastIdx="1" clrIdx="0"/>
</p:cmAuthorLst>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D2E8"/>
          </a:solidFill>
        </a:fill>
      </a:tcStyle>
    </a:wholeTbl>
    <a:band2H>
      <a:tcTxStyle/>
      <a:tcStyle>
        <a:tcBdr/>
        <a:fill>
          <a:solidFill>
            <a:srgbClr val="E6EAF4"/>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1"/>
          </a:solidFill>
        </a:fill>
      </a:tcStyle>
    </a:firstRow>
  </a:tblStyle>
  <a:tblStyle styleId="{C7B018BB-80A7-4F77-B60F-C8B233D01FF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F2E7CB"/>
          </a:solidFill>
        </a:fill>
      </a:tcStyle>
    </a:wholeTbl>
    <a:band2H>
      <a:tcTxStyle/>
      <a:tcStyle>
        <a:tcBdr/>
        <a:fill>
          <a:solidFill>
            <a:srgbClr val="F8F4E7"/>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3"/>
          </a:solidFill>
        </a:fill>
      </a:tcStyle>
    </a:firstRow>
  </a:tblStyle>
  <a:tblStyle styleId="{EEE7283C-3CF3-47DC-8721-378D4A62B228}"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D5CDDE"/>
          </a:solidFill>
        </a:fill>
      </a:tcStyle>
    </a:wholeTbl>
    <a:band2H>
      <a:tcTxStyle/>
      <a:tcStyle>
        <a:tcBdr/>
        <a:fill>
          <a:solidFill>
            <a:srgbClr val="EBE8EF"/>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chemeClr val="accent6"/>
          </a:solidFill>
        </a:fill>
      </a:tcStyle>
    </a:firstRow>
  </a:tblStyle>
  <a:tblStyle styleId="{CF821DB8-F4EB-4A41-A1BA-3FCAFE7338EE}" styleName="">
    <a:tblBg/>
    <a:wholeTbl>
      <a:tcTxStyle b="on" i="on">
        <a:fontRef idx="min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6E6E6"/>
          </a:solidFill>
        </a:fill>
      </a:tcStyle>
    </a:wholeTbl>
    <a:band2H>
      <a:tcTxStyle/>
      <a:tcStyle>
        <a:tcBdr/>
        <a:fill>
          <a:solidFill>
            <a:srgbClr val="FFFFFF"/>
          </a:solidFill>
        </a:fill>
      </a:tcStyle>
    </a:band2H>
    <a:firstCol>
      <a:tcTxStyle b="on" i="on">
        <a:fontRef idx="minor">
          <a:srgbClr val="FFFFFF"/>
        </a:fontRef>
        <a:srgbClr val="FFFFFF"/>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n">
        <a:fontRef idx="minor">
          <a:srgbClr val="000000"/>
        </a:fontRef>
        <a:srgbClr val="000000"/>
      </a:tcTxStyle>
      <a:tcStyle>
        <a:tcBdr>
          <a:left>
            <a:ln w="12700" cap="flat">
              <a:noFill/>
              <a:miter lim="400000"/>
            </a:ln>
          </a:left>
          <a:right>
            <a:ln w="12700" cap="flat">
              <a:noFill/>
              <a:miter lim="400000"/>
            </a:ln>
          </a:right>
          <a:top>
            <a:ln w="508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rgbClr val="FFFFFF"/>
          </a:solidFill>
        </a:fill>
      </a:tcStyle>
    </a:lastRow>
    <a:firstRow>
      <a:tcTxStyle b="on" i="on">
        <a:fontRef idx="minor">
          <a:srgbClr val="FFFFFF"/>
        </a:fontRef>
        <a:srgbClr val="FFFFFF"/>
      </a:tcTxStyle>
      <a:tcStyle>
        <a:tcBdr>
          <a:left>
            <a:ln w="12700" cap="flat">
              <a:noFill/>
              <a:miter lim="400000"/>
            </a:ln>
          </a:left>
          <a:right>
            <a:ln w="12700" cap="flat">
              <a:noFill/>
              <a:miter lim="400000"/>
            </a:ln>
          </a:right>
          <a:top>
            <a:ln w="25400" cap="flat">
              <a:solidFill>
                <a:srgbClr val="000000"/>
              </a:solidFill>
              <a:prstDash val="solid"/>
              <a:bevel/>
            </a:ln>
          </a:top>
          <a:bottom>
            <a:ln w="25400" cap="flat">
              <a:solidFill>
                <a:srgbClr val="000000"/>
              </a:solidFill>
              <a:prstDash val="solid"/>
              <a:bevel/>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n" i="on">
        <a:fontRef idx="minor">
          <a:srgbClr val="000000"/>
        </a:fontRef>
        <a:srgbClr val="000000"/>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CACACA"/>
          </a:solidFill>
        </a:fill>
      </a:tcStyle>
    </a:wholeTbl>
    <a:band2H>
      <a:tcTxStyle/>
      <a:tcStyle>
        <a:tcBdr/>
        <a:fill>
          <a:solidFill>
            <a:srgbClr val="E6E6E6"/>
          </a:solidFill>
        </a:fill>
      </a:tcStyle>
    </a:band2H>
    <a:firstCol>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Col>
    <a:la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38100" cap="flat">
              <a:solidFill>
                <a:srgbClr val="FFFFFF"/>
              </a:solidFill>
              <a:prstDash val="solid"/>
              <a:bevel/>
            </a:ln>
          </a:top>
          <a:bottom>
            <a:ln w="127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lastRow>
    <a:firstRow>
      <a:tcTxStyle b="on" i="on">
        <a:fontRef idx="minor">
          <a:srgbClr val="FFFFFF"/>
        </a:fontRef>
        <a:srgbClr val="FFFFFF"/>
      </a:tcTxStyle>
      <a:tcStyle>
        <a:tcBdr>
          <a:left>
            <a:ln w="12700" cap="flat">
              <a:solidFill>
                <a:srgbClr val="FFFFFF"/>
              </a:solidFill>
              <a:prstDash val="solid"/>
              <a:bevel/>
            </a:ln>
          </a:left>
          <a:right>
            <a:ln w="12700" cap="flat">
              <a:solidFill>
                <a:srgbClr val="FFFFFF"/>
              </a:solidFill>
              <a:prstDash val="solid"/>
              <a:bevel/>
            </a:ln>
          </a:right>
          <a:top>
            <a:ln w="12700" cap="flat">
              <a:solidFill>
                <a:srgbClr val="FFFFFF"/>
              </a:solidFill>
              <a:prstDash val="solid"/>
              <a:bevel/>
            </a:ln>
          </a:top>
          <a:bottom>
            <a:ln w="38100" cap="flat">
              <a:solidFill>
                <a:srgbClr val="FFFFFF"/>
              </a:solidFill>
              <a:prstDash val="solid"/>
              <a:bevel/>
            </a:ln>
          </a:bottom>
          <a:insideH>
            <a:ln w="12700" cap="flat">
              <a:solidFill>
                <a:srgbClr val="FFFFFF"/>
              </a:solidFill>
              <a:prstDash val="solid"/>
              <a:bevel/>
            </a:ln>
          </a:insideH>
          <a:insideV>
            <a:ln w="12700" cap="flat">
              <a:solidFill>
                <a:srgbClr val="FFFFFF"/>
              </a:solidFill>
              <a:prstDash val="solid"/>
              <a:bevel/>
            </a:ln>
          </a:insideV>
        </a:tcBdr>
        <a:fill>
          <a:solidFill>
            <a:srgbClr val="000000"/>
          </a:solidFill>
        </a:fill>
      </a:tcStyle>
    </a:firstRow>
  </a:tblStyle>
  <a:tblStyle styleId="{2708684C-4D16-4618-839F-0558EEFCDFE6}" styleName="">
    <a:tblBg/>
    <a:wholeTb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wholeTbl>
    <a:band2H>
      <a:tcTxStyle/>
      <a:tcStyle>
        <a:tcBdr/>
        <a:fill>
          <a:solidFill>
            <a:srgbClr val="FFFFFF"/>
          </a:solidFill>
        </a:fill>
      </a:tcStyle>
    </a:band2H>
    <a:firstCol>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solidFill>
            <a:srgbClr val="000000">
              <a:alpha val="20000"/>
            </a:srgbClr>
          </a:solidFill>
        </a:fill>
      </a:tcStyle>
    </a:firstCol>
    <a:la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50800" cap="flat">
              <a:solidFill>
                <a:srgbClr val="000000"/>
              </a:solidFill>
              <a:prstDash val="solid"/>
              <a:bevel/>
            </a:ln>
          </a:top>
          <a:bottom>
            <a:ln w="127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lastRow>
    <a:firstRow>
      <a:tcTxStyle b="on" i="on">
        <a:fontRef idx="minor">
          <a:srgbClr val="000000"/>
        </a:fontRef>
        <a:srgbClr val="000000"/>
      </a:tcTxStyle>
      <a:tcStyle>
        <a:tcBdr>
          <a:left>
            <a:ln w="12700" cap="flat">
              <a:solidFill>
                <a:srgbClr val="000000"/>
              </a:solidFill>
              <a:prstDash val="solid"/>
              <a:bevel/>
            </a:ln>
          </a:left>
          <a:right>
            <a:ln w="12700" cap="flat">
              <a:solidFill>
                <a:srgbClr val="000000"/>
              </a:solidFill>
              <a:prstDash val="solid"/>
              <a:bevel/>
            </a:ln>
          </a:right>
          <a:top>
            <a:ln w="12700" cap="flat">
              <a:solidFill>
                <a:srgbClr val="000000"/>
              </a:solidFill>
              <a:prstDash val="solid"/>
              <a:bevel/>
            </a:ln>
          </a:top>
          <a:bottom>
            <a:ln w="25400" cap="flat">
              <a:solidFill>
                <a:srgbClr val="000000"/>
              </a:solidFill>
              <a:prstDash val="solid"/>
              <a:bevel/>
            </a:ln>
          </a:bottom>
          <a:insideH>
            <a:ln w="12700" cap="flat">
              <a:solidFill>
                <a:srgbClr val="000000"/>
              </a:solidFill>
              <a:prstDash val="solid"/>
              <a:bevel/>
            </a:ln>
          </a:insideH>
          <a:insideV>
            <a:ln w="12700" cap="flat">
              <a:solidFill>
                <a:srgbClr val="000000"/>
              </a:solidFill>
              <a:prstDash val="solid"/>
              <a:bevel/>
            </a:ln>
          </a:insideV>
        </a:tcBdr>
        <a:fill>
          <a:no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8926" autoAdjust="0"/>
    <p:restoredTop sz="94721" autoAdjust="0"/>
  </p:normalViewPr>
  <p:slideViewPr>
    <p:cSldViewPr>
      <p:cViewPr>
        <p:scale>
          <a:sx n="66" d="100"/>
          <a:sy n="66" d="100"/>
        </p:scale>
        <p:origin x="-1864" y="-160"/>
      </p:cViewPr>
      <p:guideLst>
        <p:guide orient="horz" pos="3072"/>
        <p:guide pos="4096"/>
      </p:guideLst>
    </p:cSldViewPr>
  </p:slideViewPr>
  <p:outlineViewPr>
    <p:cViewPr>
      <p:scale>
        <a:sx n="33" d="100"/>
        <a:sy n="33" d="100"/>
      </p:scale>
      <p:origin x="0" y="0"/>
    </p:cViewPr>
  </p:outlin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63" Type="http://schemas.openxmlformats.org/officeDocument/2006/relationships/slide" Target="slides/slide62.xml"/><Relationship Id="rId64" Type="http://schemas.openxmlformats.org/officeDocument/2006/relationships/slide" Target="slides/slide63.xml"/><Relationship Id="rId65" Type="http://schemas.openxmlformats.org/officeDocument/2006/relationships/slide" Target="slides/slide64.xml"/><Relationship Id="rId66" Type="http://schemas.openxmlformats.org/officeDocument/2006/relationships/slide" Target="slides/slide65.xml"/><Relationship Id="rId67" Type="http://schemas.openxmlformats.org/officeDocument/2006/relationships/slide" Target="slides/slide66.xml"/><Relationship Id="rId68" Type="http://schemas.openxmlformats.org/officeDocument/2006/relationships/slide" Target="slides/slide67.xml"/><Relationship Id="rId69" Type="http://schemas.openxmlformats.org/officeDocument/2006/relationships/slide" Target="slides/slide6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slide" Target="slides/slide54.xml"/><Relationship Id="rId56" Type="http://schemas.openxmlformats.org/officeDocument/2006/relationships/slide" Target="slides/slide55.xml"/><Relationship Id="rId57" Type="http://schemas.openxmlformats.org/officeDocument/2006/relationships/slide" Target="slides/slide56.xml"/><Relationship Id="rId58" Type="http://schemas.openxmlformats.org/officeDocument/2006/relationships/slide" Target="slides/slide57.xml"/><Relationship Id="rId59" Type="http://schemas.openxmlformats.org/officeDocument/2006/relationships/slide" Target="slides/slide5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70" Type="http://schemas.openxmlformats.org/officeDocument/2006/relationships/notesMaster" Target="notesMasters/notesMaster1.xml"/><Relationship Id="rId71" Type="http://schemas.openxmlformats.org/officeDocument/2006/relationships/handoutMaster" Target="handoutMasters/handoutMaster1.xml"/><Relationship Id="rId72" Type="http://schemas.openxmlformats.org/officeDocument/2006/relationships/printerSettings" Target="printerSettings/printerSettings1.bin"/><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73" Type="http://schemas.openxmlformats.org/officeDocument/2006/relationships/commentAuthors" Target="commentAuthors.xml"/><Relationship Id="rId74" Type="http://schemas.openxmlformats.org/officeDocument/2006/relationships/presProps" Target="presProps.xml"/><Relationship Id="rId75" Type="http://schemas.openxmlformats.org/officeDocument/2006/relationships/viewProps" Target="viewProps.xml"/><Relationship Id="rId76" Type="http://schemas.openxmlformats.org/officeDocument/2006/relationships/theme" Target="theme/theme1.xml"/><Relationship Id="rId77" Type="http://schemas.openxmlformats.org/officeDocument/2006/relationships/tableStyles" Target="tableStyles.xml"/><Relationship Id="rId60" Type="http://schemas.openxmlformats.org/officeDocument/2006/relationships/slide" Target="slides/slide59.xml"/><Relationship Id="rId61" Type="http://schemas.openxmlformats.org/officeDocument/2006/relationships/slide" Target="slides/slide60.xml"/><Relationship Id="rId62" Type="http://schemas.openxmlformats.org/officeDocument/2006/relationships/slide" Target="slides/slide61.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43343" cy="465455"/>
          </a:xfrm>
          <a:prstGeom prst="rect">
            <a:avLst/>
          </a:prstGeom>
        </p:spPr>
        <p:txBody>
          <a:bodyPr vert="horz" lIns="93300" tIns="46650" rIns="93300" bIns="46650" rtlCol="0"/>
          <a:lstStyle>
            <a:lvl1pPr algn="l">
              <a:defRPr sz="1200"/>
            </a:lvl1pPr>
          </a:lstStyle>
          <a:p>
            <a:endParaRPr lang="en-US"/>
          </a:p>
        </p:txBody>
      </p:sp>
      <p:sp>
        <p:nvSpPr>
          <p:cNvPr id="3" name="Date Placeholder 2"/>
          <p:cNvSpPr>
            <a:spLocks noGrp="1"/>
          </p:cNvSpPr>
          <p:nvPr>
            <p:ph type="dt" sz="quarter" idx="1"/>
          </p:nvPr>
        </p:nvSpPr>
        <p:spPr>
          <a:xfrm>
            <a:off x="3978133" y="0"/>
            <a:ext cx="3043343" cy="465455"/>
          </a:xfrm>
          <a:prstGeom prst="rect">
            <a:avLst/>
          </a:prstGeom>
        </p:spPr>
        <p:txBody>
          <a:bodyPr vert="horz" lIns="93300" tIns="46650" rIns="93300" bIns="46650" rtlCol="0"/>
          <a:lstStyle>
            <a:lvl1pPr algn="r">
              <a:defRPr sz="1200"/>
            </a:lvl1pPr>
          </a:lstStyle>
          <a:p>
            <a:fld id="{15F8BB86-4F25-4B42-BA0C-F5FA65378403}" type="datetimeFigureOut">
              <a:rPr lang="en-US" smtClean="0"/>
              <a:t>3/8/17</a:t>
            </a:fld>
            <a:endParaRPr lang="en-US"/>
          </a:p>
        </p:txBody>
      </p:sp>
      <p:sp>
        <p:nvSpPr>
          <p:cNvPr id="4" name="Footer Placeholder 3"/>
          <p:cNvSpPr>
            <a:spLocks noGrp="1"/>
          </p:cNvSpPr>
          <p:nvPr>
            <p:ph type="ftr" sz="quarter" idx="2"/>
          </p:nvPr>
        </p:nvSpPr>
        <p:spPr>
          <a:xfrm>
            <a:off x="0" y="8842030"/>
            <a:ext cx="3043343" cy="465455"/>
          </a:xfrm>
          <a:prstGeom prst="rect">
            <a:avLst/>
          </a:prstGeom>
        </p:spPr>
        <p:txBody>
          <a:bodyPr vert="horz" lIns="93300" tIns="46650" rIns="93300" bIns="46650" rtlCol="0" anchor="b"/>
          <a:lstStyle>
            <a:lvl1pPr algn="l">
              <a:defRPr sz="1200"/>
            </a:lvl1pPr>
          </a:lstStyle>
          <a:p>
            <a:endParaRPr lang="en-US"/>
          </a:p>
        </p:txBody>
      </p:sp>
      <p:sp>
        <p:nvSpPr>
          <p:cNvPr id="5" name="Slide Number Placeholder 4"/>
          <p:cNvSpPr>
            <a:spLocks noGrp="1"/>
          </p:cNvSpPr>
          <p:nvPr>
            <p:ph type="sldNum" sz="quarter" idx="3"/>
          </p:nvPr>
        </p:nvSpPr>
        <p:spPr>
          <a:xfrm>
            <a:off x="3978133" y="8842030"/>
            <a:ext cx="3043343" cy="465455"/>
          </a:xfrm>
          <a:prstGeom prst="rect">
            <a:avLst/>
          </a:prstGeom>
        </p:spPr>
        <p:txBody>
          <a:bodyPr vert="horz" lIns="93300" tIns="46650" rIns="93300" bIns="46650" rtlCol="0" anchor="b"/>
          <a:lstStyle>
            <a:lvl1pPr algn="r">
              <a:defRPr sz="1200"/>
            </a:lvl1pPr>
          </a:lstStyle>
          <a:p>
            <a:fld id="{AC27BA7F-4B6C-4B92-9F49-7A715C0E6507}" type="slidenum">
              <a:rPr lang="en-US" smtClean="0"/>
              <a:t>‹#›</a:t>
            </a:fld>
            <a:endParaRPr lang="en-US"/>
          </a:p>
        </p:txBody>
      </p:sp>
    </p:spTree>
    <p:extLst>
      <p:ext uri="{BB962C8B-B14F-4D97-AF65-F5344CB8AC3E}">
        <p14:creationId xmlns:p14="http://schemas.microsoft.com/office/powerpoint/2010/main" val="743877753"/>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5" name="Shape 145"/>
          <p:cNvSpPr>
            <a:spLocks noGrp="1" noRot="1" noChangeAspect="1"/>
          </p:cNvSpPr>
          <p:nvPr>
            <p:ph type="sldImg"/>
          </p:nvPr>
        </p:nvSpPr>
        <p:spPr>
          <a:xfrm>
            <a:off x="1184275" y="698500"/>
            <a:ext cx="4654550" cy="3490913"/>
          </a:xfrm>
          <a:prstGeom prst="rect">
            <a:avLst/>
          </a:prstGeom>
        </p:spPr>
        <p:txBody>
          <a:bodyPr lIns="93300" tIns="46650" rIns="93300" bIns="46650"/>
          <a:lstStyle/>
          <a:p>
            <a:endParaRPr/>
          </a:p>
        </p:txBody>
      </p:sp>
      <p:sp>
        <p:nvSpPr>
          <p:cNvPr id="146" name="Shape 146"/>
          <p:cNvSpPr>
            <a:spLocks noGrp="1"/>
          </p:cNvSpPr>
          <p:nvPr>
            <p:ph type="body" sz="quarter" idx="1"/>
          </p:nvPr>
        </p:nvSpPr>
        <p:spPr>
          <a:xfrm>
            <a:off x="936415" y="4421824"/>
            <a:ext cx="5150273" cy="4189095"/>
          </a:xfrm>
          <a:prstGeom prst="rect">
            <a:avLst/>
          </a:prstGeom>
        </p:spPr>
        <p:txBody>
          <a:bodyPr lIns="93300" tIns="46650" rIns="93300" bIns="46650"/>
          <a:lstStyle/>
          <a:p>
            <a:endParaRPr/>
          </a:p>
        </p:txBody>
      </p:sp>
    </p:spTree>
    <p:extLst>
      <p:ext uri="{BB962C8B-B14F-4D97-AF65-F5344CB8AC3E}">
        <p14:creationId xmlns:p14="http://schemas.microsoft.com/office/powerpoint/2010/main" val="4126634982"/>
      </p:ext>
    </p:extLst>
  </p:cSld>
  <p:clrMap bg1="lt1" tx1="dk1" bg2="lt2" tx2="dk2" accent1="accent1" accent2="accent2" accent3="accent3" accent4="accent4" accent5="accent5" accent6="accent6" hlink="hlink" folHlink="folHlink"/>
  <p:notesStyle>
    <a:lvl1pPr defTabSz="457200" latinLnBrk="0">
      <a:lnSpc>
        <a:spcPct val="117999"/>
      </a:lnSpc>
      <a:defRPr sz="2200">
        <a:latin typeface="+mj-lt"/>
        <a:ea typeface="+mj-ea"/>
        <a:cs typeface="+mj-cs"/>
        <a:sym typeface="Helvetica Neue"/>
      </a:defRPr>
    </a:lvl1pPr>
    <a:lvl2pPr indent="228600" defTabSz="457200" latinLnBrk="0">
      <a:lnSpc>
        <a:spcPct val="117999"/>
      </a:lnSpc>
      <a:defRPr sz="2200">
        <a:latin typeface="+mj-lt"/>
        <a:ea typeface="+mj-ea"/>
        <a:cs typeface="+mj-cs"/>
        <a:sym typeface="Helvetica Neue"/>
      </a:defRPr>
    </a:lvl2pPr>
    <a:lvl3pPr indent="457200" defTabSz="457200" latinLnBrk="0">
      <a:lnSpc>
        <a:spcPct val="117999"/>
      </a:lnSpc>
      <a:defRPr sz="2200">
        <a:latin typeface="+mj-lt"/>
        <a:ea typeface="+mj-ea"/>
        <a:cs typeface="+mj-cs"/>
        <a:sym typeface="Helvetica Neue"/>
      </a:defRPr>
    </a:lvl3pPr>
    <a:lvl4pPr indent="685800" defTabSz="457200" latinLnBrk="0">
      <a:lnSpc>
        <a:spcPct val="117999"/>
      </a:lnSpc>
      <a:defRPr sz="2200">
        <a:latin typeface="+mj-lt"/>
        <a:ea typeface="+mj-ea"/>
        <a:cs typeface="+mj-cs"/>
        <a:sym typeface="Helvetica Neue"/>
      </a:defRPr>
    </a:lvl4pPr>
    <a:lvl5pPr indent="914400" defTabSz="457200" latinLnBrk="0">
      <a:lnSpc>
        <a:spcPct val="117999"/>
      </a:lnSpc>
      <a:defRPr sz="2200">
        <a:latin typeface="+mj-lt"/>
        <a:ea typeface="+mj-ea"/>
        <a:cs typeface="+mj-cs"/>
        <a:sym typeface="Helvetica Neue"/>
      </a:defRPr>
    </a:lvl5pPr>
    <a:lvl6pPr indent="1143000" defTabSz="457200" latinLnBrk="0">
      <a:lnSpc>
        <a:spcPct val="117999"/>
      </a:lnSpc>
      <a:defRPr sz="2200">
        <a:latin typeface="+mj-lt"/>
        <a:ea typeface="+mj-ea"/>
        <a:cs typeface="+mj-cs"/>
        <a:sym typeface="Helvetica Neue"/>
      </a:defRPr>
    </a:lvl6pPr>
    <a:lvl7pPr indent="1371600" defTabSz="457200" latinLnBrk="0">
      <a:lnSpc>
        <a:spcPct val="117999"/>
      </a:lnSpc>
      <a:defRPr sz="2200">
        <a:latin typeface="+mj-lt"/>
        <a:ea typeface="+mj-ea"/>
        <a:cs typeface="+mj-cs"/>
        <a:sym typeface="Helvetica Neue"/>
      </a:defRPr>
    </a:lvl7pPr>
    <a:lvl8pPr indent="1600200" defTabSz="457200" latinLnBrk="0">
      <a:lnSpc>
        <a:spcPct val="117999"/>
      </a:lnSpc>
      <a:defRPr sz="2200">
        <a:latin typeface="+mj-lt"/>
        <a:ea typeface="+mj-ea"/>
        <a:cs typeface="+mj-cs"/>
        <a:sym typeface="Helvetica Neue"/>
      </a:defRPr>
    </a:lvl8pPr>
    <a:lvl9pPr indent="1828800" defTabSz="457200" latinLnBrk="0">
      <a:lnSpc>
        <a:spcPct val="117999"/>
      </a:lnSpc>
      <a:defRPr sz="2200">
        <a:latin typeface="+mj-lt"/>
        <a:ea typeface="+mj-ea"/>
        <a:cs typeface="+mj-cs"/>
        <a:sym typeface="Helvetica Neue"/>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2.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4.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5.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7.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2815482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41636955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tif"/><Relationship Id="rId3"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amp; Subtitle">
    <p:spTree>
      <p:nvGrpSpPr>
        <p:cNvPr id="1" name=""/>
        <p:cNvGrpSpPr/>
        <p:nvPr/>
      </p:nvGrpSpPr>
      <p:grpSpPr>
        <a:xfrm>
          <a:off x="0" y="0"/>
          <a:ext cx="0" cy="0"/>
          <a:chOff x="0" y="0"/>
          <a:chExt cx="0" cy="0"/>
        </a:xfrm>
      </p:grpSpPr>
      <p:sp>
        <p:nvSpPr>
          <p:cNvPr id="11" name="Shape 11"/>
          <p:cNvSpPr>
            <a:spLocks noGrp="1"/>
          </p:cNvSpPr>
          <p:nvPr>
            <p:ph type="title"/>
          </p:nvPr>
        </p:nvSpPr>
        <p:spPr>
          <a:xfrm>
            <a:off x="1270000" y="0"/>
            <a:ext cx="10464800" cy="4940300"/>
          </a:xfrm>
          <a:prstGeom prst="rect">
            <a:avLst/>
          </a:prstGeom>
        </p:spPr>
        <p:txBody>
          <a:bodyPr anchor="b"/>
          <a:lstStyle/>
          <a:p>
            <a:r>
              <a:t>Title Text</a:t>
            </a:r>
          </a:p>
        </p:txBody>
      </p:sp>
      <p:sp>
        <p:nvSpPr>
          <p:cNvPr id="12" name="Shape 12"/>
          <p:cNvSpPr>
            <a:spLocks noGrp="1"/>
          </p:cNvSpPr>
          <p:nvPr>
            <p:ph type="body" sz="half" idx="1"/>
          </p:nvPr>
        </p:nvSpPr>
        <p:spPr>
          <a:xfrm>
            <a:off x="1270000" y="5029200"/>
            <a:ext cx="10464800" cy="35687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Photo">
    <p:spTree>
      <p:nvGrpSpPr>
        <p:cNvPr id="1" name=""/>
        <p:cNvGrpSpPr/>
        <p:nvPr/>
      </p:nvGrpSpPr>
      <p:grpSpPr>
        <a:xfrm>
          <a:off x="0" y="0"/>
          <a:ext cx="0" cy="0"/>
          <a:chOff x="0" y="0"/>
          <a:chExt cx="0" cy="0"/>
        </a:xfrm>
      </p:grpSpPr>
      <p:sp>
        <p:nvSpPr>
          <p:cNvPr id="94" name="Shape 94"/>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101" name="Shape 10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Title &amp; Subtitle">
    <p:spTree>
      <p:nvGrpSpPr>
        <p:cNvPr id="1" name=""/>
        <p:cNvGrpSpPr/>
        <p:nvPr/>
      </p:nvGrpSpPr>
      <p:grpSpPr>
        <a:xfrm>
          <a:off x="0" y="0"/>
          <a:ext cx="0" cy="0"/>
          <a:chOff x="0" y="0"/>
          <a:chExt cx="0" cy="0"/>
        </a:xfrm>
      </p:grpSpPr>
      <p:sp>
        <p:nvSpPr>
          <p:cNvPr id="117" name="Shape 117"/>
          <p:cNvSpPr>
            <a:spLocks noGrp="1"/>
          </p:cNvSpPr>
          <p:nvPr>
            <p:ph type="title"/>
          </p:nvPr>
        </p:nvSpPr>
        <p:spPr>
          <a:xfrm>
            <a:off x="1270000" y="1638300"/>
            <a:ext cx="10464800" cy="3302000"/>
          </a:xfrm>
          <a:prstGeom prst="rect">
            <a:avLst/>
          </a:prstGeom>
        </p:spPr>
        <p:txBody>
          <a:bodyPr lIns="50800" tIns="50800" rIns="50800" bIns="50800" anchor="b"/>
          <a:lstStyle>
            <a:lvl1pPr algn="ctr">
              <a:lnSpc>
                <a:spcPct val="100000"/>
              </a:lnSpc>
              <a:defRPr sz="8000">
                <a:ln>
                  <a:noFill/>
                </a:ln>
                <a:solidFill>
                  <a:schemeClr val="accent4"/>
                </a:solidFill>
              </a:defRPr>
            </a:lvl1pPr>
          </a:lstStyle>
          <a:p>
            <a:r>
              <a:t>Title Text</a:t>
            </a:r>
          </a:p>
        </p:txBody>
      </p:sp>
      <p:sp>
        <p:nvSpPr>
          <p:cNvPr id="118" name="Shape 118"/>
          <p:cNvSpPr>
            <a:spLocks noGrp="1"/>
          </p:cNvSpPr>
          <p:nvPr>
            <p:ph type="body" sz="quarter" idx="1"/>
          </p:nvPr>
        </p:nvSpPr>
        <p:spPr>
          <a:xfrm>
            <a:off x="1270000" y="5029200"/>
            <a:ext cx="10464800" cy="1130300"/>
          </a:xfrm>
          <a:prstGeom prst="rect">
            <a:avLst/>
          </a:prstGeom>
        </p:spPr>
        <p:txBody>
          <a:bodyPr lIns="50800" tIns="50800" rIns="50800" bIns="50800" anchor="t"/>
          <a:lstStyle>
            <a:lvl1pPr marL="0" indent="0" algn="ctr">
              <a:spcBef>
                <a:spcPts val="0"/>
              </a:spcBef>
              <a:buSzTx/>
              <a:buNone/>
              <a:defRPr sz="3200"/>
            </a:lvl1pPr>
            <a:lvl2pPr marL="0" indent="228600" algn="ctr">
              <a:spcBef>
                <a:spcPts val="0"/>
              </a:spcBef>
              <a:buSzTx/>
              <a:buNone/>
              <a:defRPr sz="3200"/>
            </a:lvl2pPr>
            <a:lvl3pPr marL="0" indent="457200" algn="ctr">
              <a:spcBef>
                <a:spcPts val="0"/>
              </a:spcBef>
              <a:buSzTx/>
              <a:buNone/>
              <a:defRPr sz="3200"/>
            </a:lvl3pPr>
            <a:lvl4pPr marL="0" indent="685800" algn="ctr">
              <a:spcBef>
                <a:spcPts val="0"/>
              </a:spcBef>
              <a:buSzTx/>
              <a:buNone/>
              <a:defRPr sz="3200"/>
            </a:lvl4pPr>
            <a:lvl5pPr marL="0" indent="91440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119" name="Shape 119"/>
          <p:cNvSpPr>
            <a:spLocks noGrp="1"/>
          </p:cNvSpPr>
          <p:nvPr>
            <p:ph type="sldNum" sz="quarter" idx="2"/>
          </p:nvPr>
        </p:nvSpPr>
        <p:spPr>
          <a:xfrm>
            <a:off x="6311798" y="9251950"/>
            <a:ext cx="368504" cy="381000"/>
          </a:xfrm>
          <a:prstGeom prst="rect">
            <a:avLst/>
          </a:prstGeom>
        </p:spPr>
        <p:txBody>
          <a:bodyPr wrap="none" lIns="50800" tIns="50800" rIns="50800" bIns="50800" anchor="t"/>
          <a:lstStyle>
            <a:lvl1pPr algn="ctr" defTabSz="584200">
              <a:defRPr sz="1800">
                <a:solidFill>
                  <a:srgbClr val="000000"/>
                </a:solidFill>
                <a:latin typeface="Helvetica Light"/>
                <a:ea typeface="Helvetica Light"/>
                <a:cs typeface="Helvetica Light"/>
                <a:sym typeface="Helvetica Light"/>
              </a:defRPr>
            </a:lvl1p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26" name="Shape 126"/>
          <p:cNvSpPr/>
          <p:nvPr/>
        </p:nvSpPr>
        <p:spPr>
          <a:xfrm>
            <a:off x="-1" y="143052"/>
            <a:ext cx="13004801" cy="2067764"/>
          </a:xfrm>
          <a:prstGeom prst="rect">
            <a:avLst/>
          </a:prstGeom>
          <a:solidFill>
            <a:srgbClr val="FFFFFF"/>
          </a:solidFill>
          <a:ln w="12700">
            <a:miter lim="400000"/>
          </a:ln>
        </p:spPr>
        <p:txBody>
          <a:bodyPr lIns="65023" tIns="65023" rIns="65023" bIns="65023" anchor="ctr"/>
          <a:lstStyle/>
          <a:p>
            <a:pPr defTabSz="914400">
              <a:defRPr sz="2400">
                <a:solidFill>
                  <a:srgbClr val="FFFFFF"/>
                </a:solidFill>
                <a:latin typeface="Franklin Gothic Book"/>
                <a:ea typeface="Franklin Gothic Book"/>
                <a:cs typeface="Franklin Gothic Book"/>
                <a:sym typeface="Franklin Gothic Book"/>
              </a:defRPr>
            </a:pPr>
            <a:endParaRPr/>
          </a:p>
        </p:txBody>
      </p:sp>
      <p:sp>
        <p:nvSpPr>
          <p:cNvPr id="127" name="Shape 127"/>
          <p:cNvSpPr>
            <a:spLocks noGrp="1"/>
          </p:cNvSpPr>
          <p:nvPr>
            <p:ph type="sldNum" sz="quarter" idx="2"/>
          </p:nvPr>
        </p:nvSpPr>
        <p:spPr>
          <a:xfrm>
            <a:off x="9320107" y="9123307"/>
            <a:ext cx="3034454" cy="352959"/>
          </a:xfrm>
          <a:prstGeom prst="rect">
            <a:avLst/>
          </a:prstGeom>
        </p:spPr>
        <p:txBody>
          <a:bodyPr lIns="65023" tIns="65023" rIns="65023" bIns="65023"/>
          <a:lstStyle>
            <a:lvl1pPr>
              <a:defRPr>
                <a:solidFill>
                  <a:srgbClr val="55554A"/>
                </a:solidFill>
                <a:latin typeface="Franklin Gothic Book"/>
                <a:ea typeface="Franklin Gothic Book"/>
                <a:cs typeface="Franklin Gothic Book"/>
                <a:sym typeface="Franklin Gothic Book"/>
              </a:defRPr>
            </a:lvl1pPr>
          </a:lstStyle>
          <a:p>
            <a:fld id="{86CB4B4D-7CA3-9044-876B-883B54F8677D}" type="slidenum">
              <a:t>‹#›</a:t>
            </a:fld>
            <a:endParaRPr/>
          </a:p>
        </p:txBody>
      </p:sp>
      <p:pic>
        <p:nvPicPr>
          <p:cNvPr id="128" name="image2.tif"/>
          <p:cNvPicPr>
            <a:picLocks noChangeAspect="1"/>
          </p:cNvPicPr>
          <p:nvPr/>
        </p:nvPicPr>
        <p:blipFill>
          <a:blip r:embed="rId2">
            <a:extLst/>
          </a:blip>
          <a:stretch>
            <a:fillRect/>
          </a:stretch>
        </p:blipFill>
        <p:spPr>
          <a:xfrm>
            <a:off x="147041" y="2953282"/>
            <a:ext cx="4255693" cy="4255694"/>
          </a:xfrm>
          <a:prstGeom prst="rect">
            <a:avLst/>
          </a:prstGeom>
          <a:ln w="12700">
            <a:miter lim="400000"/>
          </a:ln>
        </p:spPr>
      </p:pic>
      <p:sp>
        <p:nvSpPr>
          <p:cNvPr id="129" name="Shape 129"/>
          <p:cNvSpPr/>
          <p:nvPr/>
        </p:nvSpPr>
        <p:spPr>
          <a:xfrm flipV="1">
            <a:off x="4539826" y="971090"/>
            <a:ext cx="1" cy="7811421"/>
          </a:xfrm>
          <a:prstGeom prst="line">
            <a:avLst/>
          </a:prstGeom>
          <a:ln w="25400">
            <a:solidFill>
              <a:srgbClr val="FF9300"/>
            </a:solidFill>
            <a:miter lim="400000"/>
          </a:ln>
        </p:spPr>
        <p:txBody>
          <a:bodyPr lIns="50800" tIns="50800" rIns="50800" bIns="50800" anchor="ctr"/>
          <a:lstStyle/>
          <a:p>
            <a:pPr>
              <a:defRPr sz="2600">
                <a:solidFill>
                  <a:srgbClr val="FFFFFF"/>
                </a:solidFill>
              </a:defRPr>
            </a:pPr>
            <a:endParaRPr/>
          </a:p>
        </p:txBody>
      </p:sp>
      <p:pic>
        <p:nvPicPr>
          <p:cNvPr id="130" name="Screen Shot 2015-08-12 at 1.51.20 PM.png"/>
          <p:cNvPicPr>
            <a:picLocks noChangeAspect="1"/>
          </p:cNvPicPr>
          <p:nvPr/>
        </p:nvPicPr>
        <p:blipFill>
          <a:blip r:embed="rId3">
            <a:extLst/>
          </a:blip>
          <a:stretch>
            <a:fillRect/>
          </a:stretch>
        </p:blipFill>
        <p:spPr>
          <a:xfrm>
            <a:off x="954087" y="6851584"/>
            <a:ext cx="2641601" cy="1333501"/>
          </a:xfrm>
          <a:prstGeom prst="rect">
            <a:avLst/>
          </a:prstGeom>
          <a:ln w="12700">
            <a:miter lim="400000"/>
          </a:ln>
        </p:spPr>
      </p:pic>
    </p:spTree>
  </p:cSld>
  <p:clrMapOvr>
    <a:masterClrMapping/>
  </p:clrMapOvr>
  <p:transition xmlns:p14="http://schemas.microsoft.com/office/powerpoint/2010/main" spd="med"/>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137" name="Shape 137"/>
          <p:cNvSpPr>
            <a:spLocks noGrp="1"/>
          </p:cNvSpPr>
          <p:nvPr>
            <p:ph type="title"/>
          </p:nvPr>
        </p:nvSpPr>
        <p:spPr>
          <a:xfrm>
            <a:off x="650239" y="390596"/>
            <a:ext cx="11704322" cy="1625601"/>
          </a:xfrm>
          <a:prstGeom prst="rect">
            <a:avLst/>
          </a:prstGeom>
        </p:spPr>
        <p:txBody>
          <a:bodyPr lIns="65023" tIns="65023" rIns="65023" bIns="65023"/>
          <a:lstStyle>
            <a:lvl1pPr algn="ctr" defTabSz="1300480">
              <a:lnSpc>
                <a:spcPct val="100000"/>
              </a:lnSpc>
              <a:defRPr sz="6200" b="0">
                <a:ln>
                  <a:noFill/>
                </a:ln>
                <a:solidFill>
                  <a:srgbClr val="000000"/>
                </a:solidFill>
              </a:defRPr>
            </a:lvl1pPr>
          </a:lstStyle>
          <a:p>
            <a:r>
              <a:t>Title Text</a:t>
            </a:r>
          </a:p>
        </p:txBody>
      </p:sp>
      <p:sp>
        <p:nvSpPr>
          <p:cNvPr id="138" name="Shape 138"/>
          <p:cNvSpPr>
            <a:spLocks noGrp="1"/>
          </p:cNvSpPr>
          <p:nvPr>
            <p:ph type="body" idx="1"/>
          </p:nvPr>
        </p:nvSpPr>
        <p:spPr>
          <a:xfrm>
            <a:off x="650239" y="2275841"/>
            <a:ext cx="11704322" cy="6436926"/>
          </a:xfrm>
          <a:prstGeom prst="rect">
            <a:avLst/>
          </a:prstGeom>
        </p:spPr>
        <p:txBody>
          <a:bodyPr lIns="65023" tIns="65023" rIns="65023" bIns="65023" anchor="t"/>
          <a:lstStyle>
            <a:lvl1pPr marL="471487" indent="-471487" defTabSz="1300480">
              <a:spcBef>
                <a:spcPts val="1000"/>
              </a:spcBef>
              <a:buSzPct val="100000"/>
              <a:buFont typeface="Arial"/>
              <a:defRPr sz="4400">
                <a:latin typeface="Calibri"/>
                <a:ea typeface="Calibri"/>
                <a:cs typeface="Calibri"/>
                <a:sym typeface="Calibri"/>
              </a:defRPr>
            </a:lvl1pPr>
            <a:lvl2pPr marL="906235" indent="-449035" defTabSz="1300480">
              <a:spcBef>
                <a:spcPts val="1000"/>
              </a:spcBef>
              <a:buSzPct val="100000"/>
              <a:buFont typeface="Arial"/>
              <a:buChar char="–"/>
              <a:defRPr sz="4400">
                <a:latin typeface="Calibri"/>
                <a:ea typeface="Calibri"/>
                <a:cs typeface="Calibri"/>
                <a:sym typeface="Calibri"/>
              </a:defRPr>
            </a:lvl2pPr>
            <a:lvl3pPr indent="-419100" defTabSz="1300480">
              <a:spcBef>
                <a:spcPts val="1000"/>
              </a:spcBef>
              <a:buSzPct val="100000"/>
              <a:buFont typeface="Arial"/>
              <a:defRPr sz="4400">
                <a:latin typeface="Calibri"/>
                <a:ea typeface="Calibri"/>
                <a:cs typeface="Calibri"/>
                <a:sym typeface="Calibri"/>
              </a:defRPr>
            </a:lvl3pPr>
            <a:lvl4pPr marL="1874520" indent="-502920" defTabSz="1300480">
              <a:spcBef>
                <a:spcPts val="1000"/>
              </a:spcBef>
              <a:buSzPct val="100000"/>
              <a:buFont typeface="Arial"/>
              <a:buChar char="–"/>
              <a:defRPr sz="4400">
                <a:latin typeface="Calibri"/>
                <a:ea typeface="Calibri"/>
                <a:cs typeface="Calibri"/>
                <a:sym typeface="Calibri"/>
              </a:defRPr>
            </a:lvl4pPr>
            <a:lvl5pPr marL="2331720" indent="-502920" defTabSz="1300480">
              <a:spcBef>
                <a:spcPts val="1000"/>
              </a:spcBef>
              <a:buSzPct val="100000"/>
              <a:buFont typeface="Arial"/>
              <a:buChar char="»"/>
              <a:defRPr sz="4400">
                <a:latin typeface="Calibri"/>
                <a:ea typeface="Calibri"/>
                <a:cs typeface="Calibri"/>
                <a:sym typeface="Calibri"/>
              </a:defRPr>
            </a:lvl5pPr>
          </a:lstStyle>
          <a:p>
            <a:r>
              <a:t>Body Level One</a:t>
            </a:r>
          </a:p>
          <a:p>
            <a:pPr lvl="1"/>
            <a:r>
              <a:t>Body Level Two</a:t>
            </a:r>
          </a:p>
          <a:p>
            <a:pPr lvl="2"/>
            <a:r>
              <a:t>Body Level Three</a:t>
            </a:r>
          </a:p>
          <a:p>
            <a:pPr lvl="3"/>
            <a:r>
              <a:t>Body Level Four</a:t>
            </a:r>
          </a:p>
          <a:p>
            <a:pPr lvl="4"/>
            <a:r>
              <a:t>Body Level Five</a:t>
            </a:r>
          </a:p>
        </p:txBody>
      </p:sp>
      <p:sp>
        <p:nvSpPr>
          <p:cNvPr id="139" name="Shape 139"/>
          <p:cNvSpPr>
            <a:spLocks noGrp="1"/>
          </p:cNvSpPr>
          <p:nvPr>
            <p:ph type="sldNum" sz="quarter" idx="2"/>
          </p:nvPr>
        </p:nvSpPr>
        <p:spPr>
          <a:xfrm>
            <a:off x="11998690" y="9114114"/>
            <a:ext cx="355871" cy="371349"/>
          </a:xfrm>
          <a:prstGeom prst="rect">
            <a:avLst/>
          </a:prstGeom>
        </p:spPr>
        <p:txBody>
          <a:bodyPr wrap="none" lIns="65023" tIns="65023" rIns="65023" bIns="65023"/>
          <a:lstStyle>
            <a:lvl1pPr defTabSz="1300480"/>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Photo - Horizontal">
    <p:spTree>
      <p:nvGrpSpPr>
        <p:cNvPr id="1" name=""/>
        <p:cNvGrpSpPr/>
        <p:nvPr/>
      </p:nvGrpSpPr>
      <p:grpSpPr>
        <a:xfrm>
          <a:off x="0" y="0"/>
          <a:ext cx="0" cy="0"/>
          <a:chOff x="0" y="0"/>
          <a:chExt cx="0" cy="0"/>
        </a:xfrm>
      </p:grpSpPr>
      <p:sp>
        <p:nvSpPr>
          <p:cNvPr id="20" name="Shape 20"/>
          <p:cNvSpPr>
            <a:spLocks noGrp="1"/>
          </p:cNvSpPr>
          <p:nvPr>
            <p:ph type="title"/>
          </p:nvPr>
        </p:nvSpPr>
        <p:spPr>
          <a:xfrm>
            <a:off x="1270000" y="4279900"/>
            <a:ext cx="10464800" cy="3860800"/>
          </a:xfrm>
          <a:prstGeom prst="rect">
            <a:avLst/>
          </a:prstGeom>
        </p:spPr>
        <p:txBody>
          <a:bodyPr anchor="b"/>
          <a:lstStyle/>
          <a:p>
            <a:r>
              <a:t>Title Text</a:t>
            </a:r>
          </a:p>
        </p:txBody>
      </p:sp>
      <p:sp>
        <p:nvSpPr>
          <p:cNvPr id="21" name="Shape 21"/>
          <p:cNvSpPr>
            <a:spLocks noGrp="1"/>
          </p:cNvSpPr>
          <p:nvPr>
            <p:ph type="body" sz="quarter" idx="1"/>
          </p:nvPr>
        </p:nvSpPr>
        <p:spPr>
          <a:xfrm>
            <a:off x="1270000" y="8191500"/>
            <a:ext cx="10464800" cy="1562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Title - Center">
    <p:spTree>
      <p:nvGrpSpPr>
        <p:cNvPr id="1" name=""/>
        <p:cNvGrpSpPr/>
        <p:nvPr/>
      </p:nvGrpSpPr>
      <p:grpSpPr>
        <a:xfrm>
          <a:off x="0" y="0"/>
          <a:ext cx="0" cy="0"/>
          <a:chOff x="0" y="0"/>
          <a:chExt cx="0" cy="0"/>
        </a:xfrm>
      </p:grpSpPr>
      <p:sp>
        <p:nvSpPr>
          <p:cNvPr id="29" name="Shape 29"/>
          <p:cNvSpPr>
            <a:spLocks noGrp="1"/>
          </p:cNvSpPr>
          <p:nvPr>
            <p:ph type="title"/>
          </p:nvPr>
        </p:nvSpPr>
        <p:spPr>
          <a:xfrm>
            <a:off x="1270000" y="3225800"/>
            <a:ext cx="10464800" cy="3302000"/>
          </a:xfrm>
          <a:prstGeom prst="rect">
            <a:avLst/>
          </a:prstGeom>
        </p:spPr>
        <p:txBody>
          <a:bodyPr/>
          <a:lstStyle/>
          <a:p>
            <a:r>
              <a:t>Title Text</a:t>
            </a:r>
          </a:p>
        </p:txBody>
      </p:sp>
      <p:sp>
        <p:nvSpPr>
          <p:cNvPr id="30" name="Shape 3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Photo - Vertical">
    <p:spTree>
      <p:nvGrpSpPr>
        <p:cNvPr id="1" name=""/>
        <p:cNvGrpSpPr/>
        <p:nvPr/>
      </p:nvGrpSpPr>
      <p:grpSpPr>
        <a:xfrm>
          <a:off x="0" y="0"/>
          <a:ext cx="0" cy="0"/>
          <a:chOff x="0" y="0"/>
          <a:chExt cx="0" cy="0"/>
        </a:xfrm>
      </p:grpSpPr>
      <p:sp>
        <p:nvSpPr>
          <p:cNvPr id="37" name="Shape 37"/>
          <p:cNvSpPr>
            <a:spLocks noGrp="1"/>
          </p:cNvSpPr>
          <p:nvPr>
            <p:ph type="title"/>
          </p:nvPr>
        </p:nvSpPr>
        <p:spPr>
          <a:xfrm>
            <a:off x="952500" y="0"/>
            <a:ext cx="5334000" cy="4622800"/>
          </a:xfrm>
          <a:prstGeom prst="rect">
            <a:avLst/>
          </a:prstGeom>
        </p:spPr>
        <p:txBody>
          <a:bodyPr anchor="b"/>
          <a:lstStyle>
            <a:lvl1pPr algn="ctr">
              <a:lnSpc>
                <a:spcPct val="100000"/>
              </a:lnSpc>
              <a:defRPr sz="9100">
                <a:ln>
                  <a:noFill/>
                </a:ln>
                <a:solidFill>
                  <a:schemeClr val="accent4"/>
                </a:solidFill>
              </a:defRPr>
            </a:lvl1pPr>
          </a:lstStyle>
          <a:p>
            <a:r>
              <a:t>Title Text</a:t>
            </a:r>
          </a:p>
        </p:txBody>
      </p:sp>
      <p:sp>
        <p:nvSpPr>
          <p:cNvPr id="38" name="Shape 38"/>
          <p:cNvSpPr>
            <a:spLocks noGrp="1"/>
          </p:cNvSpPr>
          <p:nvPr>
            <p:ph type="body" sz="half" idx="1"/>
          </p:nvPr>
        </p:nvSpPr>
        <p:spPr>
          <a:xfrm>
            <a:off x="952500" y="4762500"/>
            <a:ext cx="5334000" cy="4991100"/>
          </a:xfrm>
          <a:prstGeom prst="rect">
            <a:avLst/>
          </a:prstGeom>
        </p:spPr>
        <p:txBody>
          <a:bodyPr anchor="t"/>
          <a:lstStyle>
            <a:lvl1pPr marL="0" indent="0" algn="ctr">
              <a:spcBef>
                <a:spcPts val="0"/>
              </a:spcBef>
              <a:buSzTx/>
              <a:buNone/>
              <a:defRPr sz="3200"/>
            </a:lvl1pPr>
            <a:lvl2pPr marL="0" indent="0" algn="ctr">
              <a:spcBef>
                <a:spcPts val="0"/>
              </a:spcBef>
              <a:buSzTx/>
              <a:buNone/>
              <a:defRPr sz="3200"/>
            </a:lvl2pPr>
            <a:lvl3pPr marL="0" indent="0" algn="ctr">
              <a:spcBef>
                <a:spcPts val="0"/>
              </a:spcBef>
              <a:buSzTx/>
              <a:buNone/>
              <a:defRPr sz="3200"/>
            </a:lvl3pPr>
            <a:lvl4pPr marL="0" indent="0" algn="ctr">
              <a:spcBef>
                <a:spcPts val="0"/>
              </a:spcBef>
              <a:buSzTx/>
              <a:buNone/>
              <a:defRPr sz="3200"/>
            </a:lvl4pPr>
            <a:lvl5pPr marL="0" indent="0" algn="ctr">
              <a:spcBef>
                <a:spcPts val="0"/>
              </a:spcBef>
              <a:buSzTx/>
              <a:buNone/>
              <a:defRPr sz="3200"/>
            </a:lvl5pPr>
          </a:lstStyle>
          <a:p>
            <a:r>
              <a:t>Body Level One</a:t>
            </a:r>
          </a:p>
          <a:p>
            <a:pPr lvl="1"/>
            <a:r>
              <a:t>Body Level Two</a:t>
            </a:r>
          </a:p>
          <a:p>
            <a:pPr lvl="2"/>
            <a:r>
              <a:t>Body Level Three</a:t>
            </a:r>
          </a:p>
          <a:p>
            <a:pPr lvl="3"/>
            <a:r>
              <a:t>Body Level Four</a:t>
            </a:r>
          </a:p>
          <a:p>
            <a:pPr lvl="4"/>
            <a:r>
              <a:t>Body Level Five</a:t>
            </a:r>
          </a:p>
        </p:txBody>
      </p:sp>
      <p:sp>
        <p:nvSpPr>
          <p:cNvPr id="39" name="Shape 39"/>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Title - Top">
    <p:spTree>
      <p:nvGrpSpPr>
        <p:cNvPr id="1" name=""/>
        <p:cNvGrpSpPr/>
        <p:nvPr/>
      </p:nvGrpSpPr>
      <p:grpSpPr>
        <a:xfrm>
          <a:off x="0" y="0"/>
          <a:ext cx="0" cy="0"/>
          <a:chOff x="0" y="0"/>
          <a:chExt cx="0" cy="0"/>
        </a:xfrm>
      </p:grpSpPr>
      <p:sp>
        <p:nvSpPr>
          <p:cNvPr id="46" name="Shape 46"/>
          <p:cNvSpPr>
            <a:spLocks noGrp="1"/>
          </p:cNvSpPr>
          <p:nvPr>
            <p:ph type="title"/>
          </p:nvPr>
        </p:nvSpPr>
        <p:spPr>
          <a:xfrm>
            <a:off x="952500" y="0"/>
            <a:ext cx="11099800" cy="3048000"/>
          </a:xfrm>
          <a:prstGeom prst="rect">
            <a:avLst/>
          </a:prstGeom>
        </p:spPr>
        <p:txBody>
          <a:bodyPr/>
          <a:lstStyle/>
          <a:p>
            <a:r>
              <a:t>Title Text</a:t>
            </a:r>
          </a:p>
        </p:txBody>
      </p:sp>
      <p:sp>
        <p:nvSpPr>
          <p:cNvPr id="47" name="Shape 4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Bullets &amp; Photo">
    <p:spTree>
      <p:nvGrpSpPr>
        <p:cNvPr id="1" name=""/>
        <p:cNvGrpSpPr/>
        <p:nvPr/>
      </p:nvGrpSpPr>
      <p:grpSpPr>
        <a:xfrm>
          <a:off x="0" y="0"/>
          <a:ext cx="0" cy="0"/>
          <a:chOff x="0" y="0"/>
          <a:chExt cx="0" cy="0"/>
        </a:xfrm>
      </p:grpSpPr>
      <p:sp>
        <p:nvSpPr>
          <p:cNvPr id="63" name="Shape 63"/>
          <p:cNvSpPr>
            <a:spLocks noGrp="1"/>
          </p:cNvSpPr>
          <p:nvPr>
            <p:ph type="title"/>
          </p:nvPr>
        </p:nvSpPr>
        <p:spPr>
          <a:prstGeom prst="rect">
            <a:avLst/>
          </a:prstGeom>
        </p:spPr>
        <p:txBody>
          <a:bodyPr/>
          <a:lstStyle/>
          <a:p>
            <a:r>
              <a:t>Title Text</a:t>
            </a:r>
          </a:p>
        </p:txBody>
      </p:sp>
      <p:sp>
        <p:nvSpPr>
          <p:cNvPr id="64" name="Shape 64"/>
          <p:cNvSpPr>
            <a:spLocks noGrp="1"/>
          </p:cNvSpPr>
          <p:nvPr>
            <p:ph type="body" sz="half" idx="1"/>
          </p:nvPr>
        </p:nvSpPr>
        <p:spPr>
          <a:xfrm>
            <a:off x="952500" y="2603500"/>
            <a:ext cx="5334000" cy="6286500"/>
          </a:xfrm>
          <a:prstGeom prst="rect">
            <a:avLst/>
          </a:prstGeom>
        </p:spPr>
        <p:txBody>
          <a:bodyPr/>
          <a:lstStyle>
            <a:lvl1pPr marL="342900" indent="-342900">
              <a:spcBef>
                <a:spcPts val="3200"/>
              </a:spcBef>
              <a:defRPr sz="2800"/>
            </a:lvl1pPr>
            <a:lvl2pPr marL="685800" indent="-342900">
              <a:spcBef>
                <a:spcPts val="3200"/>
              </a:spcBef>
              <a:defRPr sz="2800"/>
            </a:lvl2pPr>
            <a:lvl3pPr marL="1028700" indent="-342900">
              <a:spcBef>
                <a:spcPts val="3200"/>
              </a:spcBef>
              <a:defRPr sz="2800"/>
            </a:lvl3pPr>
            <a:lvl4pPr marL="1371600" indent="-342900">
              <a:spcBef>
                <a:spcPts val="3200"/>
              </a:spcBef>
              <a:defRPr sz="2800"/>
            </a:lvl4pPr>
            <a:lvl5pPr marL="1714500" indent="-342900">
              <a:spcBef>
                <a:spcPts val="3200"/>
              </a:spcBef>
              <a:defRPr sz="2800"/>
            </a:lvl5pPr>
          </a:lstStyle>
          <a:p>
            <a:r>
              <a:t>Body Level One</a:t>
            </a:r>
          </a:p>
          <a:p>
            <a:pPr lvl="1"/>
            <a:r>
              <a:t>Body Level Two</a:t>
            </a:r>
          </a:p>
          <a:p>
            <a:pPr lvl="2"/>
            <a:r>
              <a:t>Body Level Three</a:t>
            </a:r>
          </a:p>
          <a:p>
            <a:pPr lvl="3"/>
            <a:r>
              <a:t>Body Level Four</a:t>
            </a:r>
          </a:p>
          <a:p>
            <a:pPr lvl="4"/>
            <a:r>
              <a:t>Body Level Five</a:t>
            </a:r>
          </a:p>
        </p:txBody>
      </p:sp>
      <p:sp>
        <p:nvSpPr>
          <p:cNvPr id="65" name="Shape 65"/>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ullets">
    <p:spTree>
      <p:nvGrpSpPr>
        <p:cNvPr id="1" name=""/>
        <p:cNvGrpSpPr/>
        <p:nvPr/>
      </p:nvGrpSpPr>
      <p:grpSpPr>
        <a:xfrm>
          <a:off x="0" y="0"/>
          <a:ext cx="0" cy="0"/>
          <a:chOff x="0" y="0"/>
          <a:chExt cx="0" cy="0"/>
        </a:xfrm>
      </p:grpSpPr>
      <p:sp>
        <p:nvSpPr>
          <p:cNvPr id="72" name="Shape 72"/>
          <p:cNvSpPr>
            <a:spLocks noGrp="1"/>
          </p:cNvSpPr>
          <p:nvPr>
            <p:ph type="body" idx="1"/>
          </p:nvPr>
        </p:nvSpPr>
        <p:spPr>
          <a:xfrm>
            <a:off x="952500" y="1270000"/>
            <a:ext cx="11099800" cy="72136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 name="Shape 7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Photo - 3 Up">
    <p:spTree>
      <p:nvGrpSpPr>
        <p:cNvPr id="1" name=""/>
        <p:cNvGrpSpPr/>
        <p:nvPr/>
      </p:nvGrpSpPr>
      <p:grpSpPr>
        <a:xfrm>
          <a:off x="0" y="0"/>
          <a:ext cx="0" cy="0"/>
          <a:chOff x="0" y="0"/>
          <a:chExt cx="0" cy="0"/>
        </a:xfrm>
      </p:grpSpPr>
      <p:sp>
        <p:nvSpPr>
          <p:cNvPr id="80" name="Shape 80"/>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Quote">
    <p:spTree>
      <p:nvGrpSpPr>
        <p:cNvPr id="1" name=""/>
        <p:cNvGrpSpPr/>
        <p:nvPr/>
      </p:nvGrpSpPr>
      <p:grpSpPr>
        <a:xfrm>
          <a:off x="0" y="0"/>
          <a:ext cx="0" cy="0"/>
          <a:chOff x="0" y="0"/>
          <a:chExt cx="0" cy="0"/>
        </a:xfrm>
      </p:grpSpPr>
      <p:sp>
        <p:nvSpPr>
          <p:cNvPr id="87" name="Shape 87"/>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xmlns:p14="http://schemas.microsoft.com/office/powerpoint/2010/main" spd="med"/>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952500" y="444500"/>
            <a:ext cx="11099800" cy="21590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r>
              <a:t>Title Text</a:t>
            </a:r>
          </a:p>
        </p:txBody>
      </p:sp>
      <p:sp>
        <p:nvSpPr>
          <p:cNvPr id="3" name="Shape 3"/>
          <p:cNvSpPr>
            <a:spLocks noGrp="1"/>
          </p:cNvSpPr>
          <p:nvPr>
            <p:ph type="body" idx="1"/>
          </p:nvPr>
        </p:nvSpPr>
        <p:spPr>
          <a:xfrm>
            <a:off x="952500" y="2603500"/>
            <a:ext cx="11099800" cy="6286500"/>
          </a:xfrm>
          <a:prstGeom prst="rect">
            <a:avLst/>
          </a:prstGeom>
          <a:ln w="12700">
            <a:miter lim="400000"/>
          </a:ln>
          <a:extLst>
            <a:ext uri="{C572A759-6A51-4108-AA02-DFA0A04FC94B}">
              <ma14:wrappingTextBoxFlag xmlns:ma14="http://schemas.microsoft.com/office/mac/drawingml/2011/main" val="1"/>
            </a:ext>
          </a:extLst>
        </p:spPr>
        <p:txBody>
          <a:bodyPr lIns="0" tIns="0" rIns="0" bIns="0" anchor="ctr">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9320106" y="8779791"/>
            <a:ext cx="3034454" cy="520701"/>
          </a:xfrm>
          <a:prstGeom prst="rect">
            <a:avLst/>
          </a:prstGeom>
          <a:ln w="12700">
            <a:miter lim="400000"/>
          </a:ln>
        </p:spPr>
        <p:txBody>
          <a:bodyPr lIns="65022" tIns="65022" rIns="65022" bIns="65022" anchor="ctr">
            <a:spAutoFit/>
          </a:bodyPr>
          <a:lstStyle>
            <a:lvl1pPr algn="r" defTabSz="914400">
              <a:defRPr sz="1600">
                <a:solidFill>
                  <a:srgbClr val="888888"/>
                </a:solidFill>
                <a:latin typeface="Calibri"/>
                <a:ea typeface="Calibri"/>
                <a:cs typeface="Calibri"/>
                <a:sym typeface="Calibri"/>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 id="2147483656" r:id="rId7"/>
    <p:sldLayoutId id="2147483657" r:id="rId8"/>
    <p:sldLayoutId id="2147483658" r:id="rId9"/>
    <p:sldLayoutId id="2147483659" r:id="rId10"/>
    <p:sldLayoutId id="2147483660" r:id="rId11"/>
    <p:sldLayoutId id="2147483662" r:id="rId12"/>
    <p:sldLayoutId id="2147483663" r:id="rId13"/>
    <p:sldLayoutId id="2147483664" r:id="rId14"/>
  </p:sldLayoutIdLst>
  <p:transition xmlns:p14="http://schemas.microsoft.com/office/powerpoint/2010/main" spd="med"/>
  <p:txStyles>
    <p:titleStyle>
      <a:lvl1pPr marL="0" marR="0" indent="0" algn="l" defTabSz="584200" rtl="0" latinLnBrk="0">
        <a:lnSpc>
          <a:spcPct val="70000"/>
        </a:lnSpc>
        <a:spcBef>
          <a:spcPts val="0"/>
        </a:spcBef>
        <a:spcAft>
          <a:spcPts val="0"/>
        </a:spcAft>
        <a:buClrTx/>
        <a:buSzTx/>
        <a:buFontTx/>
        <a:buNone/>
        <a:tabLst/>
        <a:defRPr sz="6000" b="1" i="0" u="none" strike="noStrike" cap="none" spc="0" baseline="0">
          <a:ln w="7619">
            <a:solidFill>
              <a:srgbClr val="FFFFFF"/>
            </a:solidFill>
          </a:ln>
          <a:noFill/>
          <a:uFillTx/>
          <a:latin typeface="Calibri"/>
          <a:ea typeface="Calibri"/>
          <a:cs typeface="Calibri"/>
          <a:sym typeface="Calibri"/>
        </a:defRPr>
      </a:lvl1pPr>
      <a:lvl2pPr marL="0" marR="0" indent="0" algn="l" defTabSz="584200" rtl="0" latinLnBrk="0">
        <a:lnSpc>
          <a:spcPct val="70000"/>
        </a:lnSpc>
        <a:spcBef>
          <a:spcPts val="0"/>
        </a:spcBef>
        <a:spcAft>
          <a:spcPts val="0"/>
        </a:spcAft>
        <a:buClrTx/>
        <a:buSzTx/>
        <a:buFontTx/>
        <a:buNone/>
        <a:tabLst/>
        <a:defRPr sz="6000" b="1" i="0" u="none" strike="noStrike" cap="none" spc="0" baseline="0">
          <a:ln w="7619">
            <a:solidFill>
              <a:srgbClr val="FFFFFF"/>
            </a:solidFill>
          </a:ln>
          <a:noFill/>
          <a:uFillTx/>
          <a:latin typeface="Calibri"/>
          <a:ea typeface="Calibri"/>
          <a:cs typeface="Calibri"/>
          <a:sym typeface="Calibri"/>
        </a:defRPr>
      </a:lvl2pPr>
      <a:lvl3pPr marL="0" marR="0" indent="0" algn="l" defTabSz="584200" rtl="0" latinLnBrk="0">
        <a:lnSpc>
          <a:spcPct val="70000"/>
        </a:lnSpc>
        <a:spcBef>
          <a:spcPts val="0"/>
        </a:spcBef>
        <a:spcAft>
          <a:spcPts val="0"/>
        </a:spcAft>
        <a:buClrTx/>
        <a:buSzTx/>
        <a:buFontTx/>
        <a:buNone/>
        <a:tabLst/>
        <a:defRPr sz="6000" b="1" i="0" u="none" strike="noStrike" cap="none" spc="0" baseline="0">
          <a:ln w="7619">
            <a:solidFill>
              <a:srgbClr val="FFFFFF"/>
            </a:solidFill>
          </a:ln>
          <a:noFill/>
          <a:uFillTx/>
          <a:latin typeface="Calibri"/>
          <a:ea typeface="Calibri"/>
          <a:cs typeface="Calibri"/>
          <a:sym typeface="Calibri"/>
        </a:defRPr>
      </a:lvl3pPr>
      <a:lvl4pPr marL="0" marR="0" indent="0" algn="l" defTabSz="584200" rtl="0" latinLnBrk="0">
        <a:lnSpc>
          <a:spcPct val="70000"/>
        </a:lnSpc>
        <a:spcBef>
          <a:spcPts val="0"/>
        </a:spcBef>
        <a:spcAft>
          <a:spcPts val="0"/>
        </a:spcAft>
        <a:buClrTx/>
        <a:buSzTx/>
        <a:buFontTx/>
        <a:buNone/>
        <a:tabLst/>
        <a:defRPr sz="6000" b="1" i="0" u="none" strike="noStrike" cap="none" spc="0" baseline="0">
          <a:ln w="7619">
            <a:solidFill>
              <a:srgbClr val="FFFFFF"/>
            </a:solidFill>
          </a:ln>
          <a:noFill/>
          <a:uFillTx/>
          <a:latin typeface="Calibri"/>
          <a:ea typeface="Calibri"/>
          <a:cs typeface="Calibri"/>
          <a:sym typeface="Calibri"/>
        </a:defRPr>
      </a:lvl4pPr>
      <a:lvl5pPr marL="0" marR="0" indent="0" algn="l" defTabSz="584200" rtl="0" latinLnBrk="0">
        <a:lnSpc>
          <a:spcPct val="70000"/>
        </a:lnSpc>
        <a:spcBef>
          <a:spcPts val="0"/>
        </a:spcBef>
        <a:spcAft>
          <a:spcPts val="0"/>
        </a:spcAft>
        <a:buClrTx/>
        <a:buSzTx/>
        <a:buFontTx/>
        <a:buNone/>
        <a:tabLst/>
        <a:defRPr sz="6000" b="1" i="0" u="none" strike="noStrike" cap="none" spc="0" baseline="0">
          <a:ln w="7619">
            <a:solidFill>
              <a:srgbClr val="FFFFFF"/>
            </a:solidFill>
          </a:ln>
          <a:noFill/>
          <a:uFillTx/>
          <a:latin typeface="Calibri"/>
          <a:ea typeface="Calibri"/>
          <a:cs typeface="Calibri"/>
          <a:sym typeface="Calibri"/>
        </a:defRPr>
      </a:lvl5pPr>
      <a:lvl6pPr marL="0" marR="0" indent="0" algn="l" defTabSz="584200" rtl="0" latinLnBrk="0">
        <a:lnSpc>
          <a:spcPct val="70000"/>
        </a:lnSpc>
        <a:spcBef>
          <a:spcPts val="0"/>
        </a:spcBef>
        <a:spcAft>
          <a:spcPts val="0"/>
        </a:spcAft>
        <a:buClrTx/>
        <a:buSzTx/>
        <a:buFontTx/>
        <a:buNone/>
        <a:tabLst/>
        <a:defRPr sz="6000" b="1" i="0" u="none" strike="noStrike" cap="none" spc="0" baseline="0">
          <a:ln w="7619">
            <a:solidFill>
              <a:srgbClr val="FFFFFF"/>
            </a:solidFill>
          </a:ln>
          <a:noFill/>
          <a:uFillTx/>
          <a:latin typeface="Calibri"/>
          <a:ea typeface="Calibri"/>
          <a:cs typeface="Calibri"/>
          <a:sym typeface="Calibri"/>
        </a:defRPr>
      </a:lvl6pPr>
      <a:lvl7pPr marL="0" marR="0" indent="0" algn="l" defTabSz="584200" rtl="0" latinLnBrk="0">
        <a:lnSpc>
          <a:spcPct val="70000"/>
        </a:lnSpc>
        <a:spcBef>
          <a:spcPts val="0"/>
        </a:spcBef>
        <a:spcAft>
          <a:spcPts val="0"/>
        </a:spcAft>
        <a:buClrTx/>
        <a:buSzTx/>
        <a:buFontTx/>
        <a:buNone/>
        <a:tabLst/>
        <a:defRPr sz="6000" b="1" i="0" u="none" strike="noStrike" cap="none" spc="0" baseline="0">
          <a:ln w="7619">
            <a:solidFill>
              <a:srgbClr val="FFFFFF"/>
            </a:solidFill>
          </a:ln>
          <a:noFill/>
          <a:uFillTx/>
          <a:latin typeface="Calibri"/>
          <a:ea typeface="Calibri"/>
          <a:cs typeface="Calibri"/>
          <a:sym typeface="Calibri"/>
        </a:defRPr>
      </a:lvl7pPr>
      <a:lvl8pPr marL="0" marR="0" indent="0" algn="l" defTabSz="584200" rtl="0" latinLnBrk="0">
        <a:lnSpc>
          <a:spcPct val="70000"/>
        </a:lnSpc>
        <a:spcBef>
          <a:spcPts val="0"/>
        </a:spcBef>
        <a:spcAft>
          <a:spcPts val="0"/>
        </a:spcAft>
        <a:buClrTx/>
        <a:buSzTx/>
        <a:buFontTx/>
        <a:buNone/>
        <a:tabLst/>
        <a:defRPr sz="6000" b="1" i="0" u="none" strike="noStrike" cap="none" spc="0" baseline="0">
          <a:ln w="7619">
            <a:solidFill>
              <a:srgbClr val="FFFFFF"/>
            </a:solidFill>
          </a:ln>
          <a:noFill/>
          <a:uFillTx/>
          <a:latin typeface="Calibri"/>
          <a:ea typeface="Calibri"/>
          <a:cs typeface="Calibri"/>
          <a:sym typeface="Calibri"/>
        </a:defRPr>
      </a:lvl8pPr>
      <a:lvl9pPr marL="0" marR="0" indent="0" algn="l" defTabSz="584200" rtl="0" latinLnBrk="0">
        <a:lnSpc>
          <a:spcPct val="70000"/>
        </a:lnSpc>
        <a:spcBef>
          <a:spcPts val="0"/>
        </a:spcBef>
        <a:spcAft>
          <a:spcPts val="0"/>
        </a:spcAft>
        <a:buClrTx/>
        <a:buSzTx/>
        <a:buFontTx/>
        <a:buNone/>
        <a:tabLst/>
        <a:defRPr sz="6000" b="1" i="0" u="none" strike="noStrike" cap="none" spc="0" baseline="0">
          <a:ln w="7619">
            <a:solidFill>
              <a:srgbClr val="FFFFFF"/>
            </a:solidFill>
          </a:ln>
          <a:noFill/>
          <a:uFillTx/>
          <a:latin typeface="Calibri"/>
          <a:ea typeface="Calibri"/>
          <a:cs typeface="Calibri"/>
          <a:sym typeface="Calibri"/>
        </a:defRPr>
      </a:lvl9pPr>
    </p:titleStyle>
    <p:bodyStyle>
      <a:lvl1pPr marL="444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1pPr>
      <a:lvl2pPr marL="889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2pPr>
      <a:lvl3pPr marL="1333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3pPr>
      <a:lvl4pPr marL="17780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4pPr>
      <a:lvl5pPr marL="2222500" marR="0" indent="-444500" algn="l" defTabSz="584200" rtl="0" latinLnBrk="0">
        <a:lnSpc>
          <a:spcPct val="100000"/>
        </a:lnSpc>
        <a:spcBef>
          <a:spcPts val="4200"/>
        </a:spcBef>
        <a:spcAft>
          <a:spcPts val="0"/>
        </a:spcAft>
        <a:buClrTx/>
        <a:buSzPct val="75000"/>
        <a:buFontTx/>
        <a:buChar char="•"/>
        <a:tabLst/>
        <a:defRPr sz="3600" b="0" i="0" u="none" strike="noStrike" cap="none" spc="0" baseline="0">
          <a:ln>
            <a:noFill/>
          </a:ln>
          <a:solidFill>
            <a:srgbClr val="000000"/>
          </a:solidFill>
          <a:uFillTx/>
          <a:latin typeface="Helvetica Light"/>
          <a:ea typeface="Helvetica Light"/>
          <a:cs typeface="Helvetica Light"/>
          <a:sym typeface="Helvetica Light"/>
        </a:defRPr>
      </a:lvl5pPr>
      <a:lvl6pPr marL="0" marR="0" indent="0" algn="l" defTabSz="584200" rtl="0" latinLnBrk="0">
        <a:lnSpc>
          <a:spcPct val="100000"/>
        </a:lnSpc>
        <a:spcBef>
          <a:spcPts val="4200"/>
        </a:spcBef>
        <a:spcAft>
          <a:spcPts val="0"/>
        </a:spcAft>
        <a:buClrTx/>
        <a:buSzTx/>
        <a:buFontTx/>
        <a:buNone/>
        <a:tabLst/>
        <a:defRPr sz="3600" b="0" i="0" u="none" strike="noStrike" cap="none" spc="0" baseline="0">
          <a:ln>
            <a:noFill/>
          </a:ln>
          <a:solidFill>
            <a:srgbClr val="000000"/>
          </a:solidFill>
          <a:uFillTx/>
          <a:latin typeface="Helvetica Light"/>
          <a:ea typeface="Helvetica Light"/>
          <a:cs typeface="Helvetica Light"/>
          <a:sym typeface="Helvetica Light"/>
        </a:defRPr>
      </a:lvl6pPr>
      <a:lvl7pPr marL="0" marR="0" indent="0" algn="l" defTabSz="584200" rtl="0" latinLnBrk="0">
        <a:lnSpc>
          <a:spcPct val="100000"/>
        </a:lnSpc>
        <a:spcBef>
          <a:spcPts val="4200"/>
        </a:spcBef>
        <a:spcAft>
          <a:spcPts val="0"/>
        </a:spcAft>
        <a:buClrTx/>
        <a:buSzTx/>
        <a:buFontTx/>
        <a:buNone/>
        <a:tabLst/>
        <a:defRPr sz="3600" b="0" i="0" u="none" strike="noStrike" cap="none" spc="0" baseline="0">
          <a:ln>
            <a:noFill/>
          </a:ln>
          <a:solidFill>
            <a:srgbClr val="000000"/>
          </a:solidFill>
          <a:uFillTx/>
          <a:latin typeface="Helvetica Light"/>
          <a:ea typeface="Helvetica Light"/>
          <a:cs typeface="Helvetica Light"/>
          <a:sym typeface="Helvetica Light"/>
        </a:defRPr>
      </a:lvl7pPr>
      <a:lvl8pPr marL="0" marR="0" indent="0" algn="l" defTabSz="584200" rtl="0" latinLnBrk="0">
        <a:lnSpc>
          <a:spcPct val="100000"/>
        </a:lnSpc>
        <a:spcBef>
          <a:spcPts val="4200"/>
        </a:spcBef>
        <a:spcAft>
          <a:spcPts val="0"/>
        </a:spcAft>
        <a:buClrTx/>
        <a:buSzTx/>
        <a:buFontTx/>
        <a:buNone/>
        <a:tabLst/>
        <a:defRPr sz="3600" b="0" i="0" u="none" strike="noStrike" cap="none" spc="0" baseline="0">
          <a:ln>
            <a:noFill/>
          </a:ln>
          <a:solidFill>
            <a:srgbClr val="000000"/>
          </a:solidFill>
          <a:uFillTx/>
          <a:latin typeface="Helvetica Light"/>
          <a:ea typeface="Helvetica Light"/>
          <a:cs typeface="Helvetica Light"/>
          <a:sym typeface="Helvetica Light"/>
        </a:defRPr>
      </a:lvl8pPr>
      <a:lvl9pPr marL="0" marR="0" indent="0" algn="l" defTabSz="584200" rtl="0" latinLnBrk="0">
        <a:lnSpc>
          <a:spcPct val="100000"/>
        </a:lnSpc>
        <a:spcBef>
          <a:spcPts val="4200"/>
        </a:spcBef>
        <a:spcAft>
          <a:spcPts val="0"/>
        </a:spcAft>
        <a:buClrTx/>
        <a:buSzTx/>
        <a:buFontTx/>
        <a:buNone/>
        <a:tabLst/>
        <a:defRPr sz="3600" b="0" i="0" u="none" strike="noStrike" cap="none" spc="0" baseline="0">
          <a:ln>
            <a:noFill/>
          </a:ln>
          <a:solidFill>
            <a:srgbClr val="000000"/>
          </a:solidFill>
          <a:uFillTx/>
          <a:latin typeface="Helvetica Light"/>
          <a:ea typeface="Helvetica Light"/>
          <a:cs typeface="Helvetica Light"/>
          <a:sym typeface="Helvetica Light"/>
        </a:defRPr>
      </a:lvl9pPr>
    </p:bodyStyle>
    <p:otherStyle>
      <a:lvl1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1pPr>
      <a:lvl2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2pPr>
      <a:lvl3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3pPr>
      <a:lvl4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4pPr>
      <a:lvl5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5pPr>
      <a:lvl6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6pPr>
      <a:lvl7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7pPr>
      <a:lvl8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8pPr>
      <a:lvl9pPr marL="0" marR="0" indent="0" algn="r" defTabSz="914400" rtl="0" latinLnBrk="0">
        <a:lnSpc>
          <a:spcPct val="100000"/>
        </a:lnSpc>
        <a:spcBef>
          <a:spcPts val="0"/>
        </a:spcBef>
        <a:spcAft>
          <a:spcPts val="0"/>
        </a:spcAft>
        <a:buClrTx/>
        <a:buSzTx/>
        <a:buFontTx/>
        <a:buNone/>
        <a:tabLst/>
        <a:defRPr sz="16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eg"/><Relationship Id="rId4" Type="http://schemas.openxmlformats.org/officeDocument/2006/relationships/image" Target="../media/image5.jpeg"/><Relationship Id="rId5" Type="http://schemas.openxmlformats.org/officeDocument/2006/relationships/image" Target="../media/image6.png"/><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0.png"/><Relationship Id="rId5"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0.png"/><Relationship Id="rId5" Type="http://schemas.openxmlformats.org/officeDocument/2006/relationships/image" Target="../media/image11.jpeg"/><Relationship Id="rId1" Type="http://schemas.openxmlformats.org/officeDocument/2006/relationships/slideLayout" Target="../slideLayouts/slideLayout14.xml"/><Relationship Id="rId2"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image" Target="../media/image12.jpeg"/><Relationship Id="rId4" Type="http://schemas.microsoft.com/office/2007/relationships/hdphoto" Target="../media/hdphoto2.wdp"/><Relationship Id="rId5" Type="http://schemas.openxmlformats.org/officeDocument/2006/relationships/image" Target="../media/image13.jpeg"/><Relationship Id="rId6" Type="http://schemas.microsoft.com/office/2007/relationships/hdphoto" Target="../media/hdphoto3.wdp"/><Relationship Id="rId7" Type="http://schemas.openxmlformats.org/officeDocument/2006/relationships/image" Target="../media/image14.jpeg"/><Relationship Id="rId8" Type="http://schemas.microsoft.com/office/2007/relationships/hdphoto" Target="../media/hdphoto4.wdp"/><Relationship Id="rId9" Type="http://schemas.openxmlformats.org/officeDocument/2006/relationships/image" Target="../media/image5.jpeg"/><Relationship Id="rId10" Type="http://schemas.openxmlformats.org/officeDocument/2006/relationships/image" Target="../media/image10.png"/><Relationship Id="rId11" Type="http://schemas.openxmlformats.org/officeDocument/2006/relationships/image" Target="../media/image11.jpeg"/><Relationship Id="rId1" Type="http://schemas.openxmlformats.org/officeDocument/2006/relationships/slideLayout" Target="../slideLayouts/slideLayout14.xml"/><Relationship Id="rId2" Type="http://schemas.openxmlformats.org/officeDocument/2006/relationships/image" Target="../media/image3.png"/></Relationships>
</file>

<file path=ppt/slides/_rels/slide13.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0.png"/><Relationship Id="rId5" Type="http://schemas.openxmlformats.org/officeDocument/2006/relationships/image" Target="../media/image11.jpeg"/><Relationship Id="rId1" Type="http://schemas.openxmlformats.org/officeDocument/2006/relationships/slideLayout" Target="../slideLayouts/slideLayout14.xml"/><Relationship Id="rId2" Type="http://schemas.openxmlformats.org/officeDocument/2006/relationships/image" Target="../media/image3.png"/></Relationships>
</file>

<file path=ppt/slides/_rels/slide14.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0.png"/><Relationship Id="rId5" Type="http://schemas.openxmlformats.org/officeDocument/2006/relationships/image" Target="../media/image11.jpeg"/><Relationship Id="rId1" Type="http://schemas.openxmlformats.org/officeDocument/2006/relationships/slideLayout" Target="../slideLayouts/slideLayout14.xml"/><Relationship Id="rId2" Type="http://schemas.openxmlformats.org/officeDocument/2006/relationships/image" Target="../media/image3.png"/></Relationships>
</file>

<file path=ppt/slides/_rels/slide15.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0.png"/><Relationship Id="rId5" Type="http://schemas.openxmlformats.org/officeDocument/2006/relationships/image" Target="../media/image11.jpeg"/><Relationship Id="rId1" Type="http://schemas.openxmlformats.org/officeDocument/2006/relationships/slideLayout" Target="../slideLayouts/slideLayout14.xml"/><Relationship Id="rId2"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15.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8.xml.rels><?xml version="1.0" encoding="UTF-8" standalone="yes"?>
<Relationships xmlns="http://schemas.openxmlformats.org/package/2006/relationships"><Relationship Id="rId3" Type="http://schemas.openxmlformats.org/officeDocument/2006/relationships/image" Target="../media/image16.jpeg"/><Relationship Id="rId4" Type="http://schemas.openxmlformats.org/officeDocument/2006/relationships/image" Target="../media/image17.jpeg"/><Relationship Id="rId5" Type="http://schemas.openxmlformats.org/officeDocument/2006/relationships/image" Target="../media/image18.jpeg"/><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5.jpeg"/><Relationship Id="rId7"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21.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7.xml"/><Relationship Id="rId3"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9.xml"/><Relationship Id="rId3" Type="http://schemas.openxmlformats.org/officeDocument/2006/relationships/image" Target="../media/image3.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10.xml"/><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6.png"/><Relationship Id="rId5" Type="http://schemas.openxmlformats.org/officeDocument/2006/relationships/image" Target="../media/image5.jpeg"/><Relationship Id="rId6" Type="http://schemas.openxmlformats.org/officeDocument/2006/relationships/image" Target="../media/image3.png"/><Relationship Id="rId7" Type="http://schemas.openxmlformats.org/officeDocument/2006/relationships/image" Target="../media/image8.PNG"/><Relationship Id="rId8" Type="http://schemas.openxmlformats.org/officeDocument/2006/relationships/image" Target="../media/image22.JPG"/><Relationship Id="rId1" Type="http://schemas.openxmlformats.org/officeDocument/2006/relationships/slideLayout" Target="../slideLayouts/slideLayout14.xml"/><Relationship Id="rId2" Type="http://schemas.openxmlformats.org/officeDocument/2006/relationships/notesSlide" Target="../notesSlides/notesSlide11.xml"/></Relationships>
</file>

<file path=ppt/slides/_rels/slide3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3.JPG"/><Relationship Id="rId1" Type="http://schemas.openxmlformats.org/officeDocument/2006/relationships/slideLayout" Target="../slideLayouts/slideLayout14.xml"/><Relationship Id="rId2" Type="http://schemas.openxmlformats.org/officeDocument/2006/relationships/notesSlide" Target="../notesSlides/notesSlide12.xml"/></Relationships>
</file>

<file path=ppt/slides/_rels/slide33.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4.jpeg"/><Relationship Id="rId5" Type="http://schemas.openxmlformats.org/officeDocument/2006/relationships/image" Target="../media/image25.jpeg"/><Relationship Id="rId1" Type="http://schemas.openxmlformats.org/officeDocument/2006/relationships/slideLayout" Target="../slideLayouts/slideLayout4.xml"/><Relationship Id="rId2" Type="http://schemas.openxmlformats.org/officeDocument/2006/relationships/notesSlide" Target="../notesSlides/notesSlide13.xml"/></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6.jpeg"/><Relationship Id="rId1" Type="http://schemas.openxmlformats.org/officeDocument/2006/relationships/slideLayout" Target="../slideLayouts/slideLayout14.xml"/><Relationship Id="rId2" Type="http://schemas.openxmlformats.org/officeDocument/2006/relationships/notesSlide" Target="../notesSlides/notesSlide14.xml"/></Relationships>
</file>

<file path=ppt/slides/_rels/slide35.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7.jpeg"/><Relationship Id="rId1" Type="http://schemas.openxmlformats.org/officeDocument/2006/relationships/slideLayout" Target="../slideLayouts/slideLayout14.xml"/><Relationship Id="rId2" Type="http://schemas.openxmlformats.org/officeDocument/2006/relationships/notesSlide" Target="../notesSlides/notesSlide15.xml"/></Relationships>
</file>

<file path=ppt/slides/_rels/slide36.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8.jpeg"/><Relationship Id="rId1" Type="http://schemas.openxmlformats.org/officeDocument/2006/relationships/slideLayout" Target="../slideLayouts/slideLayout14.xml"/><Relationship Id="rId2" Type="http://schemas.openxmlformats.org/officeDocument/2006/relationships/notesSlide" Target="../notesSlides/notesSlide16.xml"/></Relationships>
</file>

<file path=ppt/slides/_rels/slide3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29.jpeg"/><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38.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0.jpeg"/><Relationship Id="rId1" Type="http://schemas.openxmlformats.org/officeDocument/2006/relationships/slideLayout" Target="../slideLayouts/slideLayout14.xml"/><Relationship Id="rId2" Type="http://schemas.openxmlformats.org/officeDocument/2006/relationships/notesSlide" Target="../notesSlides/notesSlide18.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 Id="rId3" Type="http://schemas.openxmlformats.org/officeDocument/2006/relationships/image" Target="../media/image31.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image" Target="../media/image3.png"/></Relationships>
</file>

<file path=ppt/slides/_rels/slide4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32.jpeg"/><Relationship Id="rId5" Type="http://schemas.openxmlformats.org/officeDocument/2006/relationships/image" Target="../media/image33.jpeg"/><Relationship Id="rId1" Type="http://schemas.openxmlformats.org/officeDocument/2006/relationships/slideLayout" Target="../slideLayouts/slideLayout14.xml"/><Relationship Id="rId2" Type="http://schemas.openxmlformats.org/officeDocument/2006/relationships/notesSlide" Target="../notesSlides/notesSlide19.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0.xml"/><Relationship Id="rId3"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1.xml"/><Relationship Id="rId3" Type="http://schemas.openxmlformats.org/officeDocument/2006/relationships/image" Target="../media/image3.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2.xml"/><Relationship Id="rId3" Type="http://schemas.openxmlformats.org/officeDocument/2006/relationships/image" Target="../media/image3.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3.xml"/><Relationship Id="rId3" Type="http://schemas.openxmlformats.org/officeDocument/2006/relationships/image" Target="../media/image3.png"/></Relationships>
</file>

<file path=ppt/slides/_rels/slide4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6.png"/><Relationship Id="rId5" Type="http://schemas.openxmlformats.org/officeDocument/2006/relationships/image" Target="../media/image5.jpeg"/><Relationship Id="rId6" Type="http://schemas.openxmlformats.org/officeDocument/2006/relationships/image" Target="../media/image3.png"/><Relationship Id="rId7" Type="http://schemas.openxmlformats.org/officeDocument/2006/relationships/image" Target="../media/image8.PNG"/><Relationship Id="rId8" Type="http://schemas.openxmlformats.org/officeDocument/2006/relationships/image" Target="../media/image34.png"/><Relationship Id="rId1" Type="http://schemas.openxmlformats.org/officeDocument/2006/relationships/slideLayout" Target="../slideLayouts/slideLayout14.xml"/><Relationship Id="rId2" Type="http://schemas.openxmlformats.org/officeDocument/2006/relationships/notesSlide" Target="../notesSlides/notesSlide24.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png"/><Relationship Id="rId1" Type="http://schemas.openxmlformats.org/officeDocument/2006/relationships/slideLayout" Target="../slideLayouts/slideLayout14.xml"/><Relationship Id="rId2" Type="http://schemas.openxmlformats.org/officeDocument/2006/relationships/notesSlide" Target="../notesSlides/notesSlide25.xml"/></Relationships>
</file>

<file path=ppt/slides/_rels/slide49.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5" Type="http://schemas.openxmlformats.org/officeDocument/2006/relationships/image" Target="../media/image37.png"/><Relationship Id="rId6" Type="http://schemas.openxmlformats.org/officeDocument/2006/relationships/image" Target="../media/image3.png"/><Relationship Id="rId7" Type="http://schemas.openxmlformats.org/officeDocument/2006/relationships/image" Target="../media/image38.png"/><Relationship Id="rId1" Type="http://schemas.openxmlformats.org/officeDocument/2006/relationships/slideLayout" Target="../slideLayouts/slideLayout14.xml"/><Relationship Id="rId2" Type="http://schemas.openxmlformats.org/officeDocument/2006/relationships/notesSlide" Target="../notesSlides/notesSlide26.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4" Type="http://schemas.microsoft.com/office/2007/relationships/hdphoto" Target="../media/hdphoto1.wdp"/><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50.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png"/><Relationship Id="rId5" Type="http://schemas.openxmlformats.org/officeDocument/2006/relationships/image" Target="../media/image40.png"/><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51.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png"/><Relationship Id="rId5" Type="http://schemas.openxmlformats.org/officeDocument/2006/relationships/image" Target="../media/image41.png"/><Relationship Id="rId1" Type="http://schemas.openxmlformats.org/officeDocument/2006/relationships/slideLayout" Target="../slideLayouts/slideLayout14.xml"/><Relationship Id="rId2" Type="http://schemas.openxmlformats.org/officeDocument/2006/relationships/notesSlide" Target="../notesSlides/notesSlide28.xml"/></Relationships>
</file>

<file path=ppt/slides/_rels/slide52.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3.png"/><Relationship Id="rId5" Type="http://schemas.openxmlformats.org/officeDocument/2006/relationships/image" Target="../media/image42.png"/><Relationship Id="rId1" Type="http://schemas.openxmlformats.org/officeDocument/2006/relationships/slideLayout" Target="../slideLayouts/slideLayout14.xml"/><Relationship Id="rId2" Type="http://schemas.openxmlformats.org/officeDocument/2006/relationships/notesSlide" Target="../notesSlides/notesSlide2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4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3.png"/></Relationships>
</file>

<file path=ppt/slides/_rels/slide57.xml.rels><?xml version="1.0" encoding="UTF-8" standalone="yes"?>
<Relationships xmlns="http://schemas.openxmlformats.org/package/2006/relationships"><Relationship Id="rId3" Type="http://schemas.openxmlformats.org/officeDocument/2006/relationships/image" Target="../media/image11.jpeg"/><Relationship Id="rId4" Type="http://schemas.openxmlformats.org/officeDocument/2006/relationships/image" Target="../media/image6.png"/><Relationship Id="rId5" Type="http://schemas.openxmlformats.org/officeDocument/2006/relationships/image" Target="../media/image5.jpeg"/><Relationship Id="rId6" Type="http://schemas.openxmlformats.org/officeDocument/2006/relationships/image" Target="../media/image3.png"/><Relationship Id="rId7" Type="http://schemas.openxmlformats.org/officeDocument/2006/relationships/image" Target="../media/image8.PNG"/><Relationship Id="rId8" Type="http://schemas.openxmlformats.org/officeDocument/2006/relationships/image" Target="../media/image44.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58.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59.xml.rels><?xml version="1.0" encoding="UTF-8" standalone="yes"?>
<Relationships xmlns="http://schemas.openxmlformats.org/package/2006/relationships"><Relationship Id="rId3" Type="http://schemas.openxmlformats.org/officeDocument/2006/relationships/image" Target="../media/image45.jpeg"/><Relationship Id="rId4" Type="http://schemas.openxmlformats.org/officeDocument/2006/relationships/image" Target="../media/image3.png"/><Relationship Id="rId5" Type="http://schemas.openxmlformats.org/officeDocument/2006/relationships/image" Target="../media/image46.jpe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xml"/><Relationship Id="rId3" Type="http://schemas.openxmlformats.org/officeDocument/2006/relationships/image" Target="../media/image3.png"/></Relationships>
</file>

<file path=ppt/slides/_rels/slide60.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7.jpeg"/><Relationship Id="rId5" Type="http://schemas.openxmlformats.org/officeDocument/2006/relationships/image" Target="../media/image48.jpe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61.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49.jpe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62.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0.jpe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png"/><Relationship Id="rId3" Type="http://schemas.openxmlformats.org/officeDocument/2006/relationships/image" Target="../media/image51.png"/></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3.png"/></Relationships>
</file>

<file path=ppt/slides/_rels/slide65.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52.png"/><Relationship Id="rId5"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8.xml"/></Relationships>
</file>

<file path=ppt/slides/_rels/slide66.xml.rels><?xml version="1.0" encoding="UTF-8" standalone="yes"?>
<Relationships xmlns="http://schemas.openxmlformats.org/package/2006/relationships"><Relationship Id="rId3" Type="http://schemas.openxmlformats.org/officeDocument/2006/relationships/image" Target="../media/image52.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67.xml.rels><?xml version="1.0" encoding="UTF-8" standalone="yes"?>
<Relationships xmlns="http://schemas.openxmlformats.org/package/2006/relationships"><Relationship Id="rId3" Type="http://schemas.openxmlformats.org/officeDocument/2006/relationships/image" Target="../media/image3.png"/><Relationship Id="rId4" Type="http://schemas.openxmlformats.org/officeDocument/2006/relationships/image" Target="../media/image53.jpeg"/><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1.xml"/><Relationship Id="rId2"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4" Type="http://schemas.openxmlformats.org/officeDocument/2006/relationships/image" Target="../media/image9.png"/><Relationship Id="rId5" Type="http://schemas.openxmlformats.org/officeDocument/2006/relationships/image" Target="../media/image6.png"/><Relationship Id="rId6" Type="http://schemas.openxmlformats.org/officeDocument/2006/relationships/image" Target="../media/image5.jpeg"/><Relationship Id="rId7"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3.png"/><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9.xml.rels><?xml version="1.0" encoding="UTF-8" standalone="yes"?>
<Relationships xmlns="http://schemas.openxmlformats.org/package/2006/relationships"><Relationship Id="rId3" Type="http://schemas.openxmlformats.org/officeDocument/2006/relationships/image" Target="../media/image5.jpeg"/><Relationship Id="rId4" Type="http://schemas.openxmlformats.org/officeDocument/2006/relationships/image" Target="../media/image10.png"/><Relationship Id="rId5" Type="http://schemas.openxmlformats.org/officeDocument/2006/relationships/image" Target="../media/image11.jpeg"/><Relationship Id="rId1" Type="http://schemas.openxmlformats.org/officeDocument/2006/relationships/slideLayout" Target="../slideLayouts/slideLayout1.xml"/><Relationship Id="rId2"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69"/>
          <p:cNvSpPr/>
          <p:nvPr/>
        </p:nvSpPr>
        <p:spPr>
          <a:xfrm>
            <a:off x="0" y="0"/>
            <a:ext cx="13004800" cy="9753600"/>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2" name="AutoShape 2" descr="Displaying Screen Shot 2017-02-03 at 3.40.19 PM.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isplaying Screen Shot 2017-02-03 at 3.40.19 PM.p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6" name="TextBox 5"/>
          <p:cNvSpPr txBox="1"/>
          <p:nvPr/>
        </p:nvSpPr>
        <p:spPr>
          <a:xfrm>
            <a:off x="1244600" y="2438400"/>
            <a:ext cx="9601200" cy="3980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indent="-571500" algn="l">
              <a:buFont typeface="Arial" pitchFamily="34" charset="0"/>
              <a:buChar char="•"/>
            </a:pPr>
            <a:r>
              <a:rPr lang="en-US" b="1" dirty="0" smtClean="0">
                <a:solidFill>
                  <a:schemeClr val="bg1"/>
                </a:solidFill>
              </a:rPr>
              <a:t>Courthouse</a:t>
            </a:r>
            <a:endParaRPr lang="en-US" b="1" dirty="0">
              <a:solidFill>
                <a:schemeClr val="bg1"/>
              </a:solidFill>
            </a:endParaRPr>
          </a:p>
          <a:p>
            <a:pPr marL="571500" indent="-571500" algn="l">
              <a:buFont typeface="Arial" pitchFamily="34" charset="0"/>
              <a:buChar char="•"/>
            </a:pPr>
            <a:r>
              <a:rPr lang="en-US" b="1" dirty="0">
                <a:solidFill>
                  <a:schemeClr val="bg1"/>
                </a:solidFill>
              </a:rPr>
              <a:t>Law &amp; Liberty</a:t>
            </a: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b="1" dirty="0" smtClean="0">
                <a:solidFill>
                  <a:schemeClr val="bg1"/>
                </a:solidFill>
              </a:rPr>
              <a:t>Cuba Hunter Park</a:t>
            </a: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b="1" dirty="0" smtClean="0">
                <a:solidFill>
                  <a:schemeClr val="bg1"/>
                </a:solidFill>
              </a:rPr>
              <a:t>Winton Drive</a:t>
            </a: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kumimoji="0" lang="en-US" sz="3600" b="1" i="0" u="none" strike="noStrike" cap="none" spc="0" normalizeH="0" baseline="0" dirty="0" smtClean="0">
                <a:ln>
                  <a:noFill/>
                </a:ln>
                <a:solidFill>
                  <a:schemeClr val="bg1"/>
                </a:solidFill>
                <a:effectLst/>
                <a:uFillTx/>
                <a:sym typeface="Helvetica Light"/>
              </a:rPr>
              <a:t>Bob</a:t>
            </a:r>
            <a:r>
              <a:rPr kumimoji="0" lang="en-US" sz="3600" b="1" i="0" u="none" strike="noStrike" cap="none" spc="0" normalizeH="0" dirty="0" smtClean="0">
                <a:ln>
                  <a:noFill/>
                </a:ln>
                <a:solidFill>
                  <a:schemeClr val="bg1"/>
                </a:solidFill>
                <a:effectLst/>
                <a:uFillTx/>
                <a:sym typeface="Helvetica Light"/>
              </a:rPr>
              <a:t> Hayes Sports Complex &amp; Legends Community Center</a:t>
            </a: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b="1" baseline="0" dirty="0" smtClean="0">
                <a:solidFill>
                  <a:schemeClr val="bg1"/>
                </a:solidFill>
              </a:rPr>
              <a:t>Ed</a:t>
            </a:r>
            <a:r>
              <a:rPr lang="en-US" b="1" dirty="0" smtClean="0">
                <a:solidFill>
                  <a:schemeClr val="bg1"/>
                </a:solidFill>
              </a:rPr>
              <a:t> Ball Building</a:t>
            </a:r>
            <a:endParaRPr kumimoji="0" lang="en-US" sz="3600" b="1" i="0" u="none" strike="noStrike" cap="none" spc="0" normalizeH="0" baseline="0" dirty="0">
              <a:ln>
                <a:noFill/>
              </a:ln>
              <a:solidFill>
                <a:schemeClr val="bg1"/>
              </a:solidFill>
              <a:effectLst/>
              <a:uFillTx/>
              <a:sym typeface="Helvetica Light"/>
            </a:endParaRPr>
          </a:p>
        </p:txBody>
      </p:sp>
      <p:sp>
        <p:nvSpPr>
          <p:cNvPr id="7" name="Shape 155"/>
          <p:cNvSpPr/>
          <p:nvPr/>
        </p:nvSpPr>
        <p:spPr>
          <a:xfrm rot="21594238">
            <a:off x="7574657" y="-1363904"/>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PROJECTS</a:t>
            </a:r>
          </a:p>
          <a:p>
            <a:pPr algn="l">
              <a:lnSpc>
                <a:spcPct val="70000"/>
              </a:lnSpc>
              <a:defRPr sz="6000" b="1">
                <a:ln w="7619">
                  <a:solidFill>
                    <a:srgbClr val="FFFFFF"/>
                  </a:solidFill>
                </a:ln>
                <a:noFill/>
                <a:latin typeface="Calibri"/>
                <a:ea typeface="Calibri"/>
                <a:cs typeface="Calibri"/>
                <a:sym typeface="Calibri"/>
              </a:defRPr>
            </a:pPr>
            <a:endParaRPr dirty="0"/>
          </a:p>
        </p:txBody>
      </p:sp>
      <p:sp>
        <p:nvSpPr>
          <p:cNvPr id="4" name="TextBox 3"/>
          <p:cNvSpPr txBox="1"/>
          <p:nvPr/>
        </p:nvSpPr>
        <p:spPr>
          <a:xfrm>
            <a:off x="-1" y="7391399"/>
            <a:ext cx="12996333" cy="2345267"/>
          </a:xfrm>
          <a:prstGeom prst="rect">
            <a:avLst/>
          </a:prstGeom>
          <a:solidFill>
            <a:schemeClr val="bg1"/>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pic>
        <p:nvPicPr>
          <p:cNvPr id="11" name="image53.jpg"/>
          <p:cNvPicPr>
            <a:picLocks noChangeAspect="1"/>
          </p:cNvPicPr>
          <p:nvPr/>
        </p:nvPicPr>
        <p:blipFill>
          <a:blip r:embed="rId3">
            <a:extLst/>
          </a:blip>
          <a:srcRect l="11801" t="15093" r="4100" b="19372"/>
          <a:stretch>
            <a:fillRect/>
          </a:stretch>
        </p:blipFill>
        <p:spPr>
          <a:xfrm rot="20247643">
            <a:off x="8054557" y="7850157"/>
            <a:ext cx="1625046" cy="1637599"/>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5" y="0"/>
                  <a:pt x="0" y="4835"/>
                  <a:pt x="0" y="10799"/>
                </a:cubicBezTo>
                <a:cubicBezTo>
                  <a:pt x="0" y="16764"/>
                  <a:pt x="4835" y="21600"/>
                  <a:pt x="10799" y="21600"/>
                </a:cubicBezTo>
                <a:cubicBezTo>
                  <a:pt x="16764" y="21600"/>
                  <a:pt x="21600" y="16764"/>
                  <a:pt x="21600" y="10799"/>
                </a:cubicBezTo>
                <a:cubicBezTo>
                  <a:pt x="21600" y="4835"/>
                  <a:pt x="16764" y="0"/>
                  <a:pt x="10799" y="0"/>
                </a:cubicBezTo>
                <a:close/>
              </a:path>
            </a:pathLst>
          </a:custGeom>
          <a:ln w="12700">
            <a:miter lim="400000"/>
          </a:ln>
        </p:spPr>
      </p:pic>
      <p:pic>
        <p:nvPicPr>
          <p:cNvPr id="12" name="image11.jpg"/>
          <p:cNvPicPr>
            <a:picLocks noChangeAspect="1"/>
          </p:cNvPicPr>
          <p:nvPr/>
        </p:nvPicPr>
        <p:blipFill>
          <a:blip r:embed="rId4">
            <a:extLst/>
          </a:blip>
          <a:srcRect r="8428"/>
          <a:stretch>
            <a:fillRect/>
          </a:stretch>
        </p:blipFill>
        <p:spPr>
          <a:xfrm>
            <a:off x="4887435" y="7609990"/>
            <a:ext cx="3062765" cy="1980675"/>
          </a:xfrm>
          <a:prstGeom prst="rect">
            <a:avLst/>
          </a:prstGeom>
          <a:ln w="12700">
            <a:miter lim="400000"/>
          </a:ln>
        </p:spPr>
      </p:pic>
      <p:pic>
        <p:nvPicPr>
          <p:cNvPr id="13" name="image10.png"/>
          <p:cNvPicPr>
            <a:picLocks noChangeAspect="1"/>
          </p:cNvPicPr>
          <p:nvPr/>
        </p:nvPicPr>
        <p:blipFill rotWithShape="1">
          <a:blip r:embed="rId5">
            <a:extLst/>
          </a:blip>
          <a:srcRect l="49146"/>
          <a:stretch/>
        </p:blipFill>
        <p:spPr>
          <a:xfrm>
            <a:off x="3176761" y="7618737"/>
            <a:ext cx="2030239" cy="1980673"/>
          </a:xfrm>
          <a:prstGeom prst="rect">
            <a:avLst/>
          </a:prstGeom>
          <a:ln w="12700">
            <a:miter lim="400000"/>
          </a:ln>
        </p:spPr>
      </p:pic>
    </p:spTree>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sldNum" sz="quarter" idx="2"/>
          </p:nvPr>
        </p:nvSpPr>
        <p:spPr>
          <a:xfrm>
            <a:off x="12105251" y="9114114"/>
            <a:ext cx="249310" cy="37134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10</a:t>
            </a:fld>
            <a:endParaRPr/>
          </a:p>
        </p:txBody>
      </p:sp>
      <p:sp>
        <p:nvSpPr>
          <p:cNvPr id="169" name="Shape 169"/>
          <p:cNvSpPr/>
          <p:nvPr/>
        </p:nvSpPr>
        <p:spPr>
          <a:xfrm>
            <a:off x="-19315" y="694"/>
            <a:ext cx="1976686" cy="9752214"/>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2" name="Rectangle 1"/>
          <p:cNvSpPr/>
          <p:nvPr/>
        </p:nvSpPr>
        <p:spPr>
          <a:xfrm>
            <a:off x="2159000" y="483810"/>
            <a:ext cx="10515600" cy="6703374"/>
          </a:xfrm>
          <a:prstGeom prst="rect">
            <a:avLst/>
          </a:prstGeom>
        </p:spPr>
        <p:txBody>
          <a:bodyPr wrap="square">
            <a:spAutoFit/>
          </a:bodyPr>
          <a:lstStyle/>
          <a:p>
            <a:r>
              <a:rPr lang="en-US" sz="4400" spc="300" dirty="0" smtClean="0">
                <a:latin typeface="+mn-lt"/>
              </a:rPr>
              <a:t>COURTHOUSE FEATURES</a:t>
            </a:r>
          </a:p>
          <a:p>
            <a:endParaRPr lang="en-US" sz="3200" dirty="0">
              <a:latin typeface="+mn-lt"/>
            </a:endParaRPr>
          </a:p>
          <a:p>
            <a:endParaRPr lang="en-US" dirty="0">
              <a:latin typeface="+mn-lt"/>
            </a:endParaRPr>
          </a:p>
          <a:p>
            <a:pPr marL="342900" lvl="0" indent="-342900" algn="l" defTabSz="914400" hangingPunct="1">
              <a:spcBef>
                <a:spcPct val="20000"/>
              </a:spcBef>
              <a:buClr>
                <a:srgbClr val="FC790C"/>
              </a:buClr>
              <a:buFont typeface="Arial" panose="020B0604020202020204" pitchFamily="34" charset="0"/>
              <a:buChar char="•"/>
            </a:pPr>
            <a:r>
              <a:rPr lang="en-US" sz="3200" kern="1200" spc="150" dirty="0" smtClean="0">
                <a:solidFill>
                  <a:schemeClr val="tx1"/>
                </a:solidFill>
                <a:latin typeface="+mn-lt"/>
                <a:ea typeface="+mn-ea"/>
                <a:cs typeface="+mn-cs"/>
              </a:rPr>
              <a:t>The fifth Duval County Courthouse constructed, the original was built in 1825.</a:t>
            </a:r>
          </a:p>
          <a:p>
            <a:pPr marL="342900" lvl="0" indent="-342900" algn="l" defTabSz="914400" hangingPunct="1">
              <a:spcBef>
                <a:spcPct val="20000"/>
              </a:spcBef>
              <a:buClr>
                <a:srgbClr val="FC790C"/>
              </a:buClr>
              <a:buFont typeface="Arial" panose="020B0604020202020204" pitchFamily="34" charset="0"/>
              <a:buChar char="•"/>
            </a:pPr>
            <a:r>
              <a:rPr lang="en-US" sz="3200" kern="1200" spc="150" dirty="0" smtClean="0">
                <a:solidFill>
                  <a:schemeClr val="tx1"/>
                </a:solidFill>
                <a:latin typeface="+mn-lt"/>
                <a:ea typeface="+mn-ea"/>
                <a:cs typeface="+mn-cs"/>
              </a:rPr>
              <a:t>$</a:t>
            </a:r>
            <a:r>
              <a:rPr lang="en-US" sz="3200" kern="1200" spc="150" dirty="0">
                <a:solidFill>
                  <a:schemeClr val="tx1"/>
                </a:solidFill>
                <a:latin typeface="+mn-lt"/>
                <a:ea typeface="+mn-ea"/>
                <a:cs typeface="+mn-cs"/>
              </a:rPr>
              <a:t>245-million </a:t>
            </a:r>
            <a:r>
              <a:rPr lang="en-US" sz="3200" kern="1200" spc="150" dirty="0" smtClean="0">
                <a:solidFill>
                  <a:schemeClr val="tx1"/>
                </a:solidFill>
                <a:latin typeface="+mn-lt"/>
                <a:ea typeface="+mn-ea"/>
                <a:cs typeface="+mn-cs"/>
              </a:rPr>
              <a:t>facility</a:t>
            </a:r>
          </a:p>
          <a:p>
            <a:pPr marL="342900" lvl="0" indent="-342900" algn="l" defTabSz="914400" hangingPunct="1">
              <a:spcBef>
                <a:spcPct val="20000"/>
              </a:spcBef>
              <a:buClr>
                <a:srgbClr val="FC790C"/>
              </a:buClr>
              <a:buFont typeface="Arial" panose="020B0604020202020204" pitchFamily="34" charset="0"/>
              <a:buChar char="•"/>
            </a:pPr>
            <a:r>
              <a:rPr lang="en-US" sz="3200" kern="1200" spc="150" dirty="0" smtClean="0">
                <a:solidFill>
                  <a:schemeClr val="tx1"/>
                </a:solidFill>
                <a:latin typeface="+mn-lt"/>
                <a:ea typeface="+mn-ea"/>
                <a:cs typeface="+mn-cs"/>
              </a:rPr>
              <a:t>Seven-story</a:t>
            </a:r>
            <a:r>
              <a:rPr lang="en-US" sz="3200" kern="1200" spc="150" dirty="0">
                <a:solidFill>
                  <a:schemeClr val="tx1"/>
                </a:solidFill>
                <a:latin typeface="+mn-lt"/>
                <a:ea typeface="+mn-ea"/>
                <a:cs typeface="+mn-cs"/>
              </a:rPr>
              <a:t>, 800,000-sq-ft concrete-framed building with a facade of precast concrete panels and glass. </a:t>
            </a:r>
            <a:endParaRPr lang="en-US" sz="3200" kern="1200" spc="150" dirty="0" smtClean="0">
              <a:solidFill>
                <a:schemeClr val="tx1"/>
              </a:solidFill>
              <a:latin typeface="+mn-lt"/>
              <a:ea typeface="+mn-ea"/>
              <a:cs typeface="+mn-cs"/>
            </a:endParaRPr>
          </a:p>
          <a:p>
            <a:pPr marL="342900" lvl="0" indent="-342900" algn="l" defTabSz="914400" hangingPunct="1">
              <a:spcBef>
                <a:spcPct val="20000"/>
              </a:spcBef>
              <a:buClr>
                <a:srgbClr val="FC790C"/>
              </a:buClr>
              <a:buFont typeface="Arial" panose="020B0604020202020204" pitchFamily="34" charset="0"/>
              <a:buChar char="•"/>
            </a:pPr>
            <a:r>
              <a:rPr lang="en-US" sz="3200" kern="1200" spc="150" dirty="0" smtClean="0">
                <a:solidFill>
                  <a:schemeClr val="tx1"/>
                </a:solidFill>
                <a:latin typeface="+mn-lt"/>
                <a:ea typeface="+mn-ea"/>
                <a:cs typeface="+mn-cs"/>
              </a:rPr>
              <a:t>Contains </a:t>
            </a:r>
            <a:r>
              <a:rPr lang="en-US" sz="3200" kern="1200" spc="150" dirty="0">
                <a:solidFill>
                  <a:schemeClr val="tx1"/>
                </a:solidFill>
                <a:latin typeface="+mn-lt"/>
                <a:ea typeface="+mn-ea"/>
                <a:cs typeface="+mn-cs"/>
              </a:rPr>
              <a:t>51 courtrooms, </a:t>
            </a:r>
            <a:r>
              <a:rPr lang="en-US" sz="3200" kern="1200" spc="150" dirty="0" smtClean="0">
                <a:solidFill>
                  <a:schemeClr val="tx1"/>
                </a:solidFill>
                <a:latin typeface="+mn-lt"/>
                <a:ea typeface="+mn-ea"/>
                <a:cs typeface="+mn-cs"/>
              </a:rPr>
              <a:t>70+ </a:t>
            </a:r>
            <a:r>
              <a:rPr lang="en-US" sz="3200" kern="1200" spc="150" dirty="0">
                <a:solidFill>
                  <a:schemeClr val="tx1"/>
                </a:solidFill>
                <a:latin typeface="+mn-lt"/>
                <a:ea typeface="+mn-ea"/>
                <a:cs typeface="+mn-cs"/>
              </a:rPr>
              <a:t>judicial offices and space for court administration, clerk of courts and corrections.</a:t>
            </a:r>
            <a:r>
              <a:rPr lang="en-US" sz="3200" dirty="0" smtClean="0">
                <a:solidFill>
                  <a:schemeClr val="tx1"/>
                </a:solidFill>
                <a:latin typeface="+mn-lt"/>
              </a:rPr>
              <a:t> </a:t>
            </a:r>
          </a:p>
          <a:p>
            <a:r>
              <a:rPr lang="en-US" dirty="0">
                <a:latin typeface="+mn-lt"/>
              </a:rPr>
              <a:t> </a:t>
            </a:r>
          </a:p>
        </p:txBody>
      </p:sp>
      <p:pic>
        <p:nvPicPr>
          <p:cNvPr id="9" name="image11.jpg"/>
          <p:cNvPicPr>
            <a:picLocks noChangeAspect="1"/>
          </p:cNvPicPr>
          <p:nvPr/>
        </p:nvPicPr>
        <p:blipFill rotWithShape="1">
          <a:blip r:embed="rId3">
            <a:extLst/>
          </a:blip>
          <a:srcRect l="7879" t="7846" r="8428"/>
          <a:stretch/>
        </p:blipFill>
        <p:spPr>
          <a:xfrm>
            <a:off x="8809105" y="8726762"/>
            <a:ext cx="1198495" cy="781494"/>
          </a:xfrm>
          <a:prstGeom prst="rect">
            <a:avLst/>
          </a:prstGeom>
          <a:ln w="12700">
            <a:miter lim="400000"/>
          </a:ln>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2325" y="8823325"/>
            <a:ext cx="14636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image1.jpg"/>
          <p:cNvPicPr>
            <a:picLocks noChangeAspect="1"/>
          </p:cNvPicPr>
          <p:nvPr/>
        </p:nvPicPr>
        <p:blipFill rotWithShape="1">
          <a:blip r:embed="rId5">
            <a:extLst/>
          </a:blip>
          <a:srcRect l="14184" t="9533" r="8304" b="10062"/>
          <a:stretch/>
        </p:blipFill>
        <p:spPr>
          <a:xfrm rot="623165">
            <a:off x="10080963" y="8774797"/>
            <a:ext cx="803622" cy="801670"/>
          </a:xfrm>
          <a:prstGeom prst="rect">
            <a:avLst/>
          </a:prstGeom>
          <a:ln w="12700">
            <a:miter lim="400000"/>
          </a:ln>
        </p:spPr>
      </p:pic>
      <p:sp>
        <p:nvSpPr>
          <p:cNvPr id="14" name="Shape 170"/>
          <p:cNvSpPr/>
          <p:nvPr/>
        </p:nvSpPr>
        <p:spPr>
          <a:xfrm rot="16194238">
            <a:off x="-3067160" y="1796577"/>
            <a:ext cx="8892907" cy="65195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BJP DUVAL COUNTY COURTHOUSE PUBLIC ART</a:t>
            </a:r>
            <a:endParaRPr dirty="0"/>
          </a:p>
        </p:txBody>
      </p:sp>
    </p:spTree>
    <p:extLst>
      <p:ext uri="{BB962C8B-B14F-4D97-AF65-F5344CB8AC3E}">
        <p14:creationId xmlns:p14="http://schemas.microsoft.com/office/powerpoint/2010/main" val="367565788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5456" y="-152400"/>
            <a:ext cx="10295467" cy="1625600"/>
          </a:xfrm>
        </p:spPr>
        <p:txBody>
          <a:bodyPr>
            <a:normAutofit/>
          </a:bodyPr>
          <a:lstStyle/>
          <a:p>
            <a:pPr algn="ctr"/>
            <a:r>
              <a:rPr lang="en-US" sz="4400" b="0" cap="all" spc="200" dirty="0" smtClean="0">
                <a:ln>
                  <a:noFill/>
                </a:ln>
                <a:effectLst/>
                <a:latin typeface="+mn-lt"/>
                <a:ea typeface="+mn-ea"/>
                <a:cs typeface="+mn-cs"/>
              </a:rPr>
              <a:t>SCOPE OF PROJECT</a:t>
            </a:r>
            <a:endParaRPr lang="en-US" sz="4400" dirty="0">
              <a:latin typeface="+mn-lt"/>
            </a:endParaRPr>
          </a:p>
        </p:txBody>
      </p:sp>
      <p:sp>
        <p:nvSpPr>
          <p:cNvPr id="173" name="Shape 173"/>
          <p:cNvSpPr>
            <a:spLocks noGrp="1"/>
          </p:cNvSpPr>
          <p:nvPr>
            <p:ph type="sldNum" sz="quarter" idx="4294967295"/>
          </p:nvPr>
        </p:nvSpPr>
        <p:spPr>
          <a:xfrm>
            <a:off x="12105251" y="9114114"/>
            <a:ext cx="249310" cy="37134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11</a:t>
            </a:fld>
            <a:endParaRPr/>
          </a:p>
        </p:txBody>
      </p:sp>
      <p:sp>
        <p:nvSpPr>
          <p:cNvPr id="178" name="Shape 178"/>
          <p:cNvSpPr/>
          <p:nvPr/>
        </p:nvSpPr>
        <p:spPr>
          <a:xfrm>
            <a:off x="-19315" y="694"/>
            <a:ext cx="1976686" cy="9752214"/>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5" name="Rectangle 4"/>
          <p:cNvSpPr/>
          <p:nvPr/>
        </p:nvSpPr>
        <p:spPr>
          <a:xfrm>
            <a:off x="2159000" y="1524000"/>
            <a:ext cx="10591800" cy="6986528"/>
          </a:xfrm>
          <a:prstGeom prst="rect">
            <a:avLst/>
          </a:prstGeom>
        </p:spPr>
        <p:txBody>
          <a:bodyPr wrap="square">
            <a:spAutoFit/>
          </a:bodyPr>
          <a:lstStyle/>
          <a:p>
            <a:pPr marL="342900" indent="-342900" algn="l">
              <a:buClr>
                <a:srgbClr val="FF8811"/>
              </a:buClr>
              <a:buSzPct val="150000"/>
              <a:buFont typeface="Arial" panose="020B0604020202020204" pitchFamily="34" charset="0"/>
              <a:buChar char="•"/>
            </a:pPr>
            <a:r>
              <a:rPr lang="en-US" sz="2800" dirty="0" smtClean="0">
                <a:latin typeface="+mn-lt"/>
              </a:rPr>
              <a:t>Based </a:t>
            </a:r>
            <a:r>
              <a:rPr lang="en-US" sz="2800" dirty="0">
                <a:latin typeface="+mn-lt"/>
              </a:rPr>
              <a:t>on feedback from previous Stakeholders’ Meetings and Courthouse Blog, the ASP will be looking for iconic, monumental artwork for the exterior of the Courthouse</a:t>
            </a:r>
            <a:r>
              <a:rPr lang="en-US" sz="2800" dirty="0" smtClean="0">
                <a:latin typeface="+mn-lt"/>
              </a:rPr>
              <a:t>.</a:t>
            </a:r>
          </a:p>
          <a:p>
            <a:pPr algn="l">
              <a:buClr>
                <a:srgbClr val="FF8811"/>
              </a:buClr>
              <a:buSzPct val="150000"/>
            </a:pPr>
            <a:endParaRPr lang="en-US" sz="2800" dirty="0">
              <a:latin typeface="+mn-lt"/>
            </a:endParaRPr>
          </a:p>
          <a:p>
            <a:pPr marL="342900" indent="-342900" algn="l">
              <a:buClr>
                <a:srgbClr val="FF8811"/>
              </a:buClr>
              <a:buSzPct val="150000"/>
              <a:buFont typeface="Arial" panose="020B0604020202020204" pitchFamily="34" charset="0"/>
              <a:buChar char="•"/>
            </a:pPr>
            <a:r>
              <a:rPr lang="en-US" sz="2800" dirty="0" smtClean="0">
                <a:latin typeface="+mn-lt"/>
              </a:rPr>
              <a:t>The </a:t>
            </a:r>
            <a:r>
              <a:rPr lang="en-US" sz="2800" dirty="0">
                <a:latin typeface="+mn-lt"/>
              </a:rPr>
              <a:t>APP tries to avoid “plop art” and instead seeks to integrate works into the </a:t>
            </a:r>
            <a:r>
              <a:rPr lang="en-US" sz="2800" dirty="0" smtClean="0">
                <a:latin typeface="+mn-lt"/>
              </a:rPr>
              <a:t>site. </a:t>
            </a:r>
            <a:r>
              <a:rPr lang="en-US" sz="2800" dirty="0">
                <a:latin typeface="+mn-lt"/>
              </a:rPr>
              <a:t>Each project site goes in a specific direction based on that context. </a:t>
            </a:r>
            <a:endParaRPr lang="en-US" sz="2800" dirty="0" smtClean="0">
              <a:latin typeface="+mn-lt"/>
            </a:endParaRPr>
          </a:p>
          <a:p>
            <a:pPr algn="l">
              <a:buClr>
                <a:srgbClr val="FF8811"/>
              </a:buClr>
              <a:buSzPct val="150000"/>
            </a:pPr>
            <a:endParaRPr lang="en-US" sz="2800" dirty="0" smtClean="0">
              <a:latin typeface="+mn-lt"/>
            </a:endParaRPr>
          </a:p>
          <a:p>
            <a:pPr marL="342900" indent="-342900" algn="l">
              <a:buClr>
                <a:srgbClr val="FF8811"/>
              </a:buClr>
              <a:buSzPct val="150000"/>
              <a:buFont typeface="Arial" panose="020B0604020202020204" pitchFamily="34" charset="0"/>
              <a:buChar char="•"/>
            </a:pPr>
            <a:r>
              <a:rPr lang="en-US" sz="2800" dirty="0" smtClean="0">
                <a:latin typeface="+mn-lt"/>
              </a:rPr>
              <a:t>Overall </a:t>
            </a:r>
            <a:r>
              <a:rPr lang="en-US" sz="2800" dirty="0">
                <a:latin typeface="+mn-lt"/>
              </a:rPr>
              <a:t>mission is for each project to be unified with the APP collection that currently exists, intending to keep a focus on the aesthetic nature that is being established in this city collection. </a:t>
            </a:r>
            <a:endParaRPr lang="en-US" sz="2800" dirty="0" smtClean="0">
              <a:latin typeface="+mn-lt"/>
            </a:endParaRPr>
          </a:p>
          <a:p>
            <a:pPr marL="342900" indent="-342900" algn="l">
              <a:buClr>
                <a:srgbClr val="FF8811"/>
              </a:buClr>
              <a:buSzPct val="150000"/>
              <a:buFont typeface="Arial" panose="020B0604020202020204" pitchFamily="34" charset="0"/>
              <a:buChar char="•"/>
            </a:pPr>
            <a:endParaRPr lang="en-US" sz="2800" dirty="0">
              <a:latin typeface="+mn-lt"/>
            </a:endParaRPr>
          </a:p>
          <a:p>
            <a:pPr marL="342900" indent="-342900" algn="l">
              <a:buClr>
                <a:srgbClr val="FF8811"/>
              </a:buClr>
              <a:buSzPct val="150000"/>
              <a:buFont typeface="Arial" panose="020B0604020202020204" pitchFamily="34" charset="0"/>
              <a:buChar char="•"/>
            </a:pPr>
            <a:r>
              <a:rPr lang="en-US" sz="2800" dirty="0" smtClean="0">
                <a:latin typeface="+mn-lt"/>
              </a:rPr>
              <a:t>The </a:t>
            </a:r>
            <a:r>
              <a:rPr lang="en-US" sz="2800" dirty="0">
                <a:latin typeface="+mn-lt"/>
              </a:rPr>
              <a:t>locations and the types of projects that the APP undertakes are ideally intended for 24-hour access. A work out front would be illuminated, it would be a space that stays activated </a:t>
            </a:r>
            <a:r>
              <a:rPr lang="en-US" sz="2800" dirty="0" smtClean="0">
                <a:latin typeface="+mn-lt"/>
              </a:rPr>
              <a:t>day or night.</a:t>
            </a:r>
          </a:p>
          <a:p>
            <a:pPr marL="342900" indent="-342900" algn="l">
              <a:buClr>
                <a:srgbClr val="FF8811"/>
              </a:buClr>
              <a:buSzPct val="150000"/>
              <a:buFont typeface="Arial" panose="020B0604020202020204" pitchFamily="34" charset="0"/>
              <a:buChar char="•"/>
            </a:pPr>
            <a:endParaRPr lang="en-US" sz="2800" dirty="0">
              <a:latin typeface="+mn-lt"/>
            </a:endParaRPr>
          </a:p>
        </p:txBody>
      </p:sp>
      <p:pic>
        <p:nvPicPr>
          <p:cNvPr id="10" name="image11.jpg"/>
          <p:cNvPicPr>
            <a:picLocks noChangeAspect="1"/>
          </p:cNvPicPr>
          <p:nvPr/>
        </p:nvPicPr>
        <p:blipFill rotWithShape="1">
          <a:blip r:embed="rId3">
            <a:extLst/>
          </a:blip>
          <a:srcRect l="7879" t="7846" r="8428"/>
          <a:stretch/>
        </p:blipFill>
        <p:spPr>
          <a:xfrm>
            <a:off x="8809105" y="8726762"/>
            <a:ext cx="1198495" cy="781494"/>
          </a:xfrm>
          <a:prstGeom prst="rect">
            <a:avLst/>
          </a:prstGeom>
          <a:ln w="12700">
            <a:miter lim="400000"/>
          </a:ln>
        </p:spPr>
      </p:pic>
      <p:pic>
        <p:nvPicPr>
          <p:cNvPr id="11"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2325" y="8823325"/>
            <a:ext cx="14636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image1.jpg"/>
          <p:cNvPicPr>
            <a:picLocks noChangeAspect="1"/>
          </p:cNvPicPr>
          <p:nvPr/>
        </p:nvPicPr>
        <p:blipFill rotWithShape="1">
          <a:blip r:embed="rId5">
            <a:extLst/>
          </a:blip>
          <a:srcRect l="14184" t="9533" r="8304" b="10062"/>
          <a:stretch/>
        </p:blipFill>
        <p:spPr>
          <a:xfrm rot="623165">
            <a:off x="10080963" y="8774797"/>
            <a:ext cx="803622" cy="801670"/>
          </a:xfrm>
          <a:prstGeom prst="rect">
            <a:avLst/>
          </a:prstGeom>
          <a:ln w="12700">
            <a:miter lim="400000"/>
          </a:ln>
        </p:spPr>
      </p:pic>
      <p:sp>
        <p:nvSpPr>
          <p:cNvPr id="13" name="Shape 170"/>
          <p:cNvSpPr/>
          <p:nvPr/>
        </p:nvSpPr>
        <p:spPr>
          <a:xfrm rot="16194238">
            <a:off x="-3067160" y="1796577"/>
            <a:ext cx="8892907" cy="65195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BJP DUVAL COUNTY COURTHOUSE PUBLIC ART</a:t>
            </a:r>
            <a:endParaRPr dirty="0"/>
          </a:p>
        </p:txBody>
      </p:sp>
    </p:spTree>
    <p:extLst>
      <p:ext uri="{BB962C8B-B14F-4D97-AF65-F5344CB8AC3E}">
        <p14:creationId xmlns:p14="http://schemas.microsoft.com/office/powerpoint/2010/main" val="335283567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sldNum" sz="quarter" idx="4294967295"/>
          </p:nvPr>
        </p:nvSpPr>
        <p:spPr>
          <a:xfrm>
            <a:off x="12105251" y="9114114"/>
            <a:ext cx="249310" cy="37134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12</a:t>
            </a:fld>
            <a:endParaRPr/>
          </a:p>
        </p:txBody>
      </p:sp>
      <p:sp>
        <p:nvSpPr>
          <p:cNvPr id="169" name="Shape 169"/>
          <p:cNvSpPr/>
          <p:nvPr/>
        </p:nvSpPr>
        <p:spPr>
          <a:xfrm>
            <a:off x="-19315" y="694"/>
            <a:ext cx="1976686" cy="9752214"/>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3" name="Rectangle 2"/>
          <p:cNvSpPr/>
          <p:nvPr/>
        </p:nvSpPr>
        <p:spPr>
          <a:xfrm>
            <a:off x="2768600" y="381000"/>
            <a:ext cx="9601200" cy="769441"/>
          </a:xfrm>
          <a:prstGeom prst="rect">
            <a:avLst/>
          </a:prstGeom>
        </p:spPr>
        <p:txBody>
          <a:bodyPr wrap="square">
            <a:spAutoFit/>
          </a:bodyPr>
          <a:lstStyle/>
          <a:p>
            <a:r>
              <a:rPr lang="en-US" sz="4400" spc="300" dirty="0">
                <a:latin typeface="+mn-lt"/>
              </a:rPr>
              <a:t>ELIGIBLE EXTERIOR SITE LOCATIONS</a:t>
            </a:r>
          </a:p>
        </p:txBody>
      </p:sp>
      <p:pic>
        <p:nvPicPr>
          <p:cNvPr id="3074" name="Picture 2"/>
          <p:cNvPicPr>
            <a:picLocks noChangeAspect="1" noChangeArrowheads="1"/>
          </p:cNvPicPr>
          <p:nvPr/>
        </p:nvPicPr>
        <p:blipFill>
          <a:blip r:embed="rId3">
            <a:extLst>
              <a:ext uri="{BEBA8EAE-BF5A-486C-A8C5-ECC9F3942E4B}">
                <a14:imgProps xmlns:a14="http://schemas.microsoft.com/office/drawing/2010/main">
                  <a14:imgLayer r:embed="rId4">
                    <a14:imgEffect>
                      <a14:sharpenSoften amount="3000"/>
                    </a14:imgEffect>
                  </a14:imgLayer>
                </a14:imgProps>
              </a:ext>
              <a:ext uri="{28A0092B-C50C-407E-A947-70E740481C1C}">
                <a14:useLocalDpi xmlns:a14="http://schemas.microsoft.com/office/drawing/2010/main" val="0"/>
              </a:ext>
            </a:extLst>
          </a:blip>
          <a:srcRect/>
          <a:stretch>
            <a:fillRect/>
          </a:stretch>
        </p:blipFill>
        <p:spPr bwMode="auto">
          <a:xfrm>
            <a:off x="2082800" y="1306286"/>
            <a:ext cx="5897563" cy="26749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rotWithShape="1">
          <a:blip r:embed="rId5">
            <a:extLst>
              <a:ext uri="{BEBA8EAE-BF5A-486C-A8C5-ECC9F3942E4B}">
                <a14:imgProps xmlns:a14="http://schemas.microsoft.com/office/drawing/2010/main">
                  <a14:imgLayer r:embed="rId6">
                    <a14:imgEffect>
                      <a14:brightnessContrast bright="5000" contrast="20000"/>
                    </a14:imgEffect>
                  </a14:imgLayer>
                </a14:imgProps>
              </a:ext>
              <a:ext uri="{28A0092B-C50C-407E-A947-70E740481C1C}">
                <a14:useLocalDpi xmlns:a14="http://schemas.microsoft.com/office/drawing/2010/main" val="0"/>
              </a:ext>
            </a:extLst>
          </a:blip>
          <a:srcRect l="9038" b="13589"/>
          <a:stretch/>
        </p:blipFill>
        <p:spPr bwMode="auto">
          <a:xfrm>
            <a:off x="8141801" y="1306286"/>
            <a:ext cx="4685199" cy="26996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7">
            <a:extLst>
              <a:ext uri="{BEBA8EAE-BF5A-486C-A8C5-ECC9F3942E4B}">
                <a14:imgProps xmlns:a14="http://schemas.microsoft.com/office/drawing/2010/main">
                  <a14:imgLayer r:embed="rId8">
                    <a14:imgEffect>
                      <a14:sharpenSoften amount="3000"/>
                    </a14:imgEffect>
                    <a14:imgEffect>
                      <a14:brightnessContrast bright="3000" contrast="20000"/>
                    </a14:imgEffect>
                  </a14:imgLayer>
                </a14:imgProps>
              </a:ext>
              <a:ext uri="{28A0092B-C50C-407E-A947-70E740481C1C}">
                <a14:useLocalDpi xmlns:a14="http://schemas.microsoft.com/office/drawing/2010/main" val="0"/>
              </a:ext>
            </a:extLst>
          </a:blip>
          <a:srcRect/>
          <a:stretch>
            <a:fillRect/>
          </a:stretch>
        </p:blipFill>
        <p:spPr bwMode="auto">
          <a:xfrm>
            <a:off x="3378200" y="4740853"/>
            <a:ext cx="8382000" cy="28473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image11.jpg"/>
          <p:cNvPicPr>
            <a:picLocks noChangeAspect="1"/>
          </p:cNvPicPr>
          <p:nvPr/>
        </p:nvPicPr>
        <p:blipFill rotWithShape="1">
          <a:blip r:embed="rId9">
            <a:extLst/>
          </a:blip>
          <a:srcRect l="7879" t="7846" r="8428"/>
          <a:stretch/>
        </p:blipFill>
        <p:spPr>
          <a:xfrm>
            <a:off x="8809105" y="8726762"/>
            <a:ext cx="1198495" cy="781494"/>
          </a:xfrm>
          <a:prstGeom prst="rect">
            <a:avLst/>
          </a:prstGeom>
          <a:ln w="12700">
            <a:miter lim="400000"/>
          </a:ln>
        </p:spPr>
      </p:pic>
      <p:pic>
        <p:nvPicPr>
          <p:cNvPr id="15"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0982325" y="8823325"/>
            <a:ext cx="14636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image1.jpg"/>
          <p:cNvPicPr>
            <a:picLocks noChangeAspect="1"/>
          </p:cNvPicPr>
          <p:nvPr/>
        </p:nvPicPr>
        <p:blipFill rotWithShape="1">
          <a:blip r:embed="rId11">
            <a:extLst/>
          </a:blip>
          <a:srcRect l="14184" t="9533" r="8304" b="10062"/>
          <a:stretch/>
        </p:blipFill>
        <p:spPr>
          <a:xfrm rot="623165">
            <a:off x="10080963" y="8774797"/>
            <a:ext cx="803622" cy="801670"/>
          </a:xfrm>
          <a:prstGeom prst="rect">
            <a:avLst/>
          </a:prstGeom>
          <a:ln w="12700">
            <a:miter lim="400000"/>
          </a:ln>
        </p:spPr>
      </p:pic>
      <p:sp>
        <p:nvSpPr>
          <p:cNvPr id="17" name="Shape 170"/>
          <p:cNvSpPr/>
          <p:nvPr/>
        </p:nvSpPr>
        <p:spPr>
          <a:xfrm rot="16194238">
            <a:off x="-3067160" y="1796577"/>
            <a:ext cx="8892907" cy="65195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BJP DUVAL COUNTY COURTHOUSE PUBLIC ART</a:t>
            </a:r>
            <a:endParaRPr dirty="0"/>
          </a:p>
        </p:txBody>
      </p:sp>
    </p:spTree>
    <p:extLst>
      <p:ext uri="{BB962C8B-B14F-4D97-AF65-F5344CB8AC3E}">
        <p14:creationId xmlns:p14="http://schemas.microsoft.com/office/powerpoint/2010/main" val="192003868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5456" y="-152400"/>
            <a:ext cx="10295467" cy="1625600"/>
          </a:xfrm>
        </p:spPr>
        <p:txBody>
          <a:bodyPr>
            <a:noAutofit/>
          </a:bodyPr>
          <a:lstStyle/>
          <a:p>
            <a:r>
              <a:rPr lang="en-US" sz="4400" b="0" cap="all" spc="300" dirty="0" smtClean="0">
                <a:ln>
                  <a:noFill/>
                </a:ln>
                <a:effectLst/>
                <a:latin typeface="+mn-lt"/>
                <a:ea typeface="+mn-ea"/>
                <a:cs typeface="+mn-cs"/>
              </a:rPr>
              <a:t>Art selection panel (ASP)</a:t>
            </a:r>
            <a:endParaRPr lang="en-US" sz="4400" spc="300" dirty="0">
              <a:latin typeface="+mn-lt"/>
            </a:endParaRPr>
          </a:p>
        </p:txBody>
      </p:sp>
      <p:sp>
        <p:nvSpPr>
          <p:cNvPr id="173" name="Shape 173"/>
          <p:cNvSpPr>
            <a:spLocks noGrp="1"/>
          </p:cNvSpPr>
          <p:nvPr>
            <p:ph type="sldNum" sz="quarter" idx="4294967295"/>
          </p:nvPr>
        </p:nvSpPr>
        <p:spPr>
          <a:xfrm>
            <a:off x="12105251" y="9114114"/>
            <a:ext cx="249310" cy="37134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13</a:t>
            </a:fld>
            <a:endParaRPr/>
          </a:p>
        </p:txBody>
      </p:sp>
      <p:sp>
        <p:nvSpPr>
          <p:cNvPr id="178" name="Shape 178"/>
          <p:cNvSpPr/>
          <p:nvPr/>
        </p:nvSpPr>
        <p:spPr>
          <a:xfrm>
            <a:off x="-19315" y="694"/>
            <a:ext cx="1976686" cy="9752214"/>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8" name="TextBox 7"/>
          <p:cNvSpPr txBox="1"/>
          <p:nvPr/>
        </p:nvSpPr>
        <p:spPr>
          <a:xfrm>
            <a:off x="2504440" y="1447800"/>
            <a:ext cx="10322560" cy="6740307"/>
          </a:xfrm>
          <a:prstGeom prst="rect">
            <a:avLst/>
          </a:prstGeom>
          <a:noFill/>
        </p:spPr>
        <p:txBody>
          <a:bodyPr wrap="square" rtlCol="0">
            <a:spAutoFit/>
          </a:bodyPr>
          <a:lstStyle/>
          <a:p>
            <a:pPr algn="l"/>
            <a:r>
              <a:rPr lang="en-US" sz="2400" dirty="0" smtClean="0">
                <a:latin typeface="+mn-lt"/>
              </a:rPr>
              <a:t>By </a:t>
            </a:r>
            <a:r>
              <a:rPr lang="en-US" sz="2400" dirty="0">
                <a:latin typeface="+mn-lt"/>
              </a:rPr>
              <a:t>City ordinance, the ASP consists of nine people who are representative of various stake holding. The Courthouse Art Selection Panel consists of the following members</a:t>
            </a:r>
            <a:r>
              <a:rPr lang="en-US" sz="2400" dirty="0" smtClean="0">
                <a:latin typeface="+mn-lt"/>
              </a:rPr>
              <a:t>:</a:t>
            </a:r>
          </a:p>
          <a:p>
            <a:pPr algn="l">
              <a:lnSpc>
                <a:spcPct val="150000"/>
              </a:lnSpc>
            </a:pPr>
            <a:r>
              <a:rPr lang="en-US" sz="2400" dirty="0">
                <a:latin typeface="+mn-lt"/>
              </a:rPr>
              <a:t> </a:t>
            </a:r>
            <a:br>
              <a:rPr lang="en-US" sz="2400" dirty="0">
                <a:latin typeface="+mn-lt"/>
              </a:rPr>
            </a:br>
            <a:r>
              <a:rPr lang="en-US" sz="2400" dirty="0">
                <a:latin typeface="+mn-lt"/>
              </a:rPr>
              <a:t>APPC member: David </a:t>
            </a:r>
            <a:r>
              <a:rPr lang="en-US" sz="2400" dirty="0" err="1">
                <a:latin typeface="+mn-lt"/>
              </a:rPr>
              <a:t>Engdahl</a:t>
            </a:r>
            <a:r>
              <a:rPr lang="en-US" sz="2400" dirty="0">
                <a:latin typeface="+mn-lt"/>
              </a:rPr>
              <a:t> (ASP Chair)</a:t>
            </a:r>
            <a:br>
              <a:rPr lang="en-US" sz="2400" dirty="0">
                <a:latin typeface="+mn-lt"/>
              </a:rPr>
            </a:br>
            <a:r>
              <a:rPr lang="en-US" sz="2400" dirty="0">
                <a:latin typeface="+mn-lt"/>
              </a:rPr>
              <a:t>Representative of the Site: Circuit Judge Hugh </a:t>
            </a:r>
            <a:r>
              <a:rPr lang="en-US" sz="2400" dirty="0" err="1">
                <a:latin typeface="+mn-lt"/>
              </a:rPr>
              <a:t>Carithers</a:t>
            </a:r>
            <a:r>
              <a:rPr lang="en-US" sz="2400" dirty="0">
                <a:latin typeface="+mn-lt"/>
              </a:rPr>
              <a:t/>
            </a:r>
            <a:br>
              <a:rPr lang="en-US" sz="2400" dirty="0">
                <a:latin typeface="+mn-lt"/>
              </a:rPr>
            </a:br>
            <a:r>
              <a:rPr lang="en-US" sz="2400" dirty="0">
                <a:latin typeface="+mn-lt"/>
              </a:rPr>
              <a:t>Architect Representative: Tom </a:t>
            </a:r>
            <a:r>
              <a:rPr lang="en-US" sz="2400" dirty="0" err="1">
                <a:latin typeface="+mn-lt"/>
              </a:rPr>
              <a:t>Rensing</a:t>
            </a:r>
            <a:r>
              <a:rPr lang="en-US" sz="2400" dirty="0">
                <a:latin typeface="+mn-lt"/>
              </a:rPr>
              <a:t>, KBJ Architects</a:t>
            </a:r>
            <a:br>
              <a:rPr lang="en-US" sz="2400" dirty="0">
                <a:latin typeface="+mn-lt"/>
              </a:rPr>
            </a:br>
            <a:r>
              <a:rPr lang="en-US" sz="2400" dirty="0">
                <a:latin typeface="+mn-lt"/>
              </a:rPr>
              <a:t>Community Representative: Anthony Butler, E3 Business Group</a:t>
            </a:r>
            <a:br>
              <a:rPr lang="en-US" sz="2400" dirty="0">
                <a:latin typeface="+mn-lt"/>
              </a:rPr>
            </a:br>
            <a:r>
              <a:rPr lang="en-US" sz="2400" dirty="0">
                <a:latin typeface="+mn-lt"/>
              </a:rPr>
              <a:t>Community  Representative: C/M Reggie Gaffney, District 7</a:t>
            </a:r>
            <a:br>
              <a:rPr lang="en-US" sz="2400" dirty="0">
                <a:latin typeface="+mn-lt"/>
              </a:rPr>
            </a:br>
            <a:r>
              <a:rPr lang="en-US" sz="2400" dirty="0">
                <a:latin typeface="+mn-lt"/>
              </a:rPr>
              <a:t>Community Representative: Lydia </a:t>
            </a:r>
            <a:r>
              <a:rPr lang="en-US" sz="2400" dirty="0" smtClean="0">
                <a:latin typeface="+mn-lt"/>
              </a:rPr>
              <a:t>Stewart, </a:t>
            </a:r>
            <a:r>
              <a:rPr lang="en-US" sz="2400" dirty="0">
                <a:latin typeface="+mn-lt"/>
              </a:rPr>
              <a:t>former curator for Ritz Theatre</a:t>
            </a:r>
            <a:br>
              <a:rPr lang="en-US" sz="2400" dirty="0">
                <a:latin typeface="+mn-lt"/>
              </a:rPr>
            </a:br>
            <a:r>
              <a:rPr lang="en-US" sz="2400" dirty="0">
                <a:latin typeface="+mn-lt"/>
              </a:rPr>
              <a:t>CAO Appointed COJ </a:t>
            </a:r>
            <a:r>
              <a:rPr lang="en-US" sz="2400" dirty="0" smtClean="0">
                <a:latin typeface="+mn-lt"/>
              </a:rPr>
              <a:t>Representative, </a:t>
            </a:r>
            <a:r>
              <a:rPr lang="en-US" sz="2400" dirty="0">
                <a:latin typeface="+mn-lt"/>
              </a:rPr>
              <a:t>Mayor’s Office: Kerri Stewart, Chief of Staff</a:t>
            </a:r>
            <a:br>
              <a:rPr lang="en-US" sz="2400" dirty="0">
                <a:latin typeface="+mn-lt"/>
              </a:rPr>
            </a:br>
            <a:r>
              <a:rPr lang="en-US" sz="2400" dirty="0">
                <a:latin typeface="+mn-lt"/>
              </a:rPr>
              <a:t>Artist/Art Professional/Educator: Dustin </a:t>
            </a:r>
            <a:r>
              <a:rPr lang="en-US" sz="2400" dirty="0" err="1">
                <a:latin typeface="+mn-lt"/>
              </a:rPr>
              <a:t>Harewood</a:t>
            </a:r>
            <a:r>
              <a:rPr lang="en-US" sz="2400" dirty="0">
                <a:latin typeface="+mn-lt"/>
              </a:rPr>
              <a:t/>
            </a:r>
            <a:br>
              <a:rPr lang="en-US" sz="2400" dirty="0">
                <a:latin typeface="+mn-lt"/>
              </a:rPr>
            </a:br>
            <a:r>
              <a:rPr lang="en-US" sz="2400" dirty="0">
                <a:latin typeface="+mn-lt"/>
              </a:rPr>
              <a:t>Artist/Art Professional/Educator: </a:t>
            </a:r>
            <a:r>
              <a:rPr lang="en-US" sz="2400" dirty="0" smtClean="0">
                <a:latin typeface="+mn-lt"/>
              </a:rPr>
              <a:t>Jim Draper, UNF Gallery Director</a:t>
            </a:r>
            <a:endParaRPr lang="en-US" sz="2400" dirty="0">
              <a:latin typeface="+mn-lt"/>
            </a:endParaRPr>
          </a:p>
        </p:txBody>
      </p:sp>
      <p:pic>
        <p:nvPicPr>
          <p:cNvPr id="11" name="image11.jpg"/>
          <p:cNvPicPr>
            <a:picLocks noChangeAspect="1"/>
          </p:cNvPicPr>
          <p:nvPr/>
        </p:nvPicPr>
        <p:blipFill rotWithShape="1">
          <a:blip r:embed="rId3">
            <a:extLst/>
          </a:blip>
          <a:srcRect l="7879" t="7846" r="8428"/>
          <a:stretch/>
        </p:blipFill>
        <p:spPr>
          <a:xfrm>
            <a:off x="8809105" y="8726762"/>
            <a:ext cx="1198495" cy="781494"/>
          </a:xfrm>
          <a:prstGeom prst="rect">
            <a:avLst/>
          </a:prstGeom>
          <a:ln w="12700">
            <a:miter lim="400000"/>
          </a:ln>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2325" y="8823325"/>
            <a:ext cx="14636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image1.jpg"/>
          <p:cNvPicPr>
            <a:picLocks noChangeAspect="1"/>
          </p:cNvPicPr>
          <p:nvPr/>
        </p:nvPicPr>
        <p:blipFill rotWithShape="1">
          <a:blip r:embed="rId5">
            <a:extLst/>
          </a:blip>
          <a:srcRect l="14184" t="9533" r="8304" b="10062"/>
          <a:stretch/>
        </p:blipFill>
        <p:spPr>
          <a:xfrm rot="623165">
            <a:off x="10080963" y="8774797"/>
            <a:ext cx="803622" cy="801670"/>
          </a:xfrm>
          <a:prstGeom prst="rect">
            <a:avLst/>
          </a:prstGeom>
          <a:ln w="12700">
            <a:miter lim="400000"/>
          </a:ln>
        </p:spPr>
      </p:pic>
      <p:sp>
        <p:nvSpPr>
          <p:cNvPr id="16" name="Shape 170"/>
          <p:cNvSpPr/>
          <p:nvPr/>
        </p:nvSpPr>
        <p:spPr>
          <a:xfrm rot="16194238">
            <a:off x="-3067160" y="1796577"/>
            <a:ext cx="8892907" cy="65195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BJP DUVAL COUNTY COURTHOUSE PUBLIC ART</a:t>
            </a:r>
            <a:endParaRPr dirty="0"/>
          </a:p>
        </p:txBody>
      </p:sp>
    </p:spTree>
    <p:extLst>
      <p:ext uri="{BB962C8B-B14F-4D97-AF65-F5344CB8AC3E}">
        <p14:creationId xmlns:p14="http://schemas.microsoft.com/office/powerpoint/2010/main" val="81309164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5456" y="-152400"/>
            <a:ext cx="10295467" cy="1625600"/>
          </a:xfrm>
        </p:spPr>
        <p:txBody>
          <a:bodyPr>
            <a:normAutofit/>
          </a:bodyPr>
          <a:lstStyle/>
          <a:p>
            <a:pPr algn="ctr"/>
            <a:r>
              <a:rPr lang="en-US" sz="4400" b="0" cap="all" spc="200" dirty="0" smtClean="0">
                <a:ln>
                  <a:noFill/>
                </a:ln>
                <a:effectLst/>
                <a:latin typeface="+mn-lt"/>
                <a:ea typeface="+mn-ea"/>
                <a:cs typeface="+mn-cs"/>
              </a:rPr>
              <a:t>Community outreach</a:t>
            </a:r>
            <a:endParaRPr lang="en-US" sz="4400" dirty="0">
              <a:latin typeface="+mn-lt"/>
            </a:endParaRPr>
          </a:p>
        </p:txBody>
      </p:sp>
      <p:sp>
        <p:nvSpPr>
          <p:cNvPr id="173" name="Shape 173"/>
          <p:cNvSpPr>
            <a:spLocks noGrp="1"/>
          </p:cNvSpPr>
          <p:nvPr>
            <p:ph type="sldNum" sz="quarter" idx="4294967295"/>
          </p:nvPr>
        </p:nvSpPr>
        <p:spPr>
          <a:xfrm>
            <a:off x="12105251" y="9114114"/>
            <a:ext cx="249310" cy="37134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14</a:t>
            </a:fld>
            <a:endParaRPr/>
          </a:p>
        </p:txBody>
      </p:sp>
      <p:sp>
        <p:nvSpPr>
          <p:cNvPr id="178" name="Shape 178"/>
          <p:cNvSpPr/>
          <p:nvPr/>
        </p:nvSpPr>
        <p:spPr>
          <a:xfrm>
            <a:off x="-19315" y="694"/>
            <a:ext cx="1976686" cy="9752214"/>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3" name="Rectangle 2"/>
          <p:cNvSpPr/>
          <p:nvPr/>
        </p:nvSpPr>
        <p:spPr>
          <a:xfrm>
            <a:off x="2463800" y="1655710"/>
            <a:ext cx="10134600" cy="6001643"/>
          </a:xfrm>
          <a:prstGeom prst="rect">
            <a:avLst/>
          </a:prstGeom>
        </p:spPr>
        <p:txBody>
          <a:bodyPr wrap="square">
            <a:spAutoFit/>
          </a:bodyPr>
          <a:lstStyle/>
          <a:p>
            <a:pPr marL="457200" indent="-457200" algn="l">
              <a:buClr>
                <a:srgbClr val="FF8811"/>
              </a:buClr>
              <a:buSzPct val="150000"/>
              <a:buFont typeface="Arial" panose="020B0604020202020204" pitchFamily="34" charset="0"/>
              <a:buChar char="•"/>
            </a:pPr>
            <a:r>
              <a:rPr lang="en-US" sz="3200" dirty="0" smtClean="0">
                <a:latin typeface="+mn-lt"/>
              </a:rPr>
              <a:t>Launched in the summer </a:t>
            </a:r>
            <a:r>
              <a:rPr lang="en-US" sz="3200" dirty="0">
                <a:latin typeface="+mn-lt"/>
              </a:rPr>
              <a:t>of 2015, the Cultural </a:t>
            </a:r>
            <a:r>
              <a:rPr lang="en-US" sz="3200" dirty="0" smtClean="0">
                <a:latin typeface="+mn-lt"/>
              </a:rPr>
              <a:t>Council posted </a:t>
            </a:r>
            <a:r>
              <a:rPr lang="en-US" sz="3200" dirty="0">
                <a:latin typeface="+mn-lt"/>
              </a:rPr>
              <a:t>a </a:t>
            </a:r>
            <a:r>
              <a:rPr lang="en-US" sz="3200" dirty="0" smtClean="0">
                <a:solidFill>
                  <a:srgbClr val="FF8811"/>
                </a:solidFill>
                <a:latin typeface="+mn-lt"/>
              </a:rPr>
              <a:t>COURTHOUSE PUBLIC ART BLOG</a:t>
            </a:r>
            <a:r>
              <a:rPr lang="en-US" sz="3200" b="1" dirty="0" smtClean="0">
                <a:solidFill>
                  <a:schemeClr val="tx1"/>
                </a:solidFill>
                <a:latin typeface="+mn-lt"/>
              </a:rPr>
              <a:t>—</a:t>
            </a:r>
            <a:r>
              <a:rPr lang="en-US" sz="3200" b="1" dirty="0" smtClean="0">
                <a:solidFill>
                  <a:srgbClr val="FF8811"/>
                </a:solidFill>
                <a:latin typeface="+mn-lt"/>
              </a:rPr>
              <a:t> </a:t>
            </a:r>
            <a:r>
              <a:rPr lang="en-US" sz="3200" dirty="0" smtClean="0">
                <a:latin typeface="+mn-lt"/>
              </a:rPr>
              <a:t>a forum </a:t>
            </a:r>
            <a:r>
              <a:rPr lang="en-US" sz="3200" dirty="0">
                <a:latin typeface="+mn-lt"/>
              </a:rPr>
              <a:t>where </a:t>
            </a:r>
            <a:r>
              <a:rPr lang="en-US" sz="3200" dirty="0" smtClean="0">
                <a:latin typeface="+mn-lt"/>
              </a:rPr>
              <a:t>members of the community </a:t>
            </a:r>
            <a:r>
              <a:rPr lang="en-US" sz="3200" dirty="0">
                <a:latin typeface="+mn-lt"/>
              </a:rPr>
              <a:t>can make comments on the things that are important to them with regard to the public art for the Duval County Courthouse</a:t>
            </a:r>
            <a:r>
              <a:rPr lang="en-US" sz="3200" dirty="0" smtClean="0">
                <a:latin typeface="+mn-lt"/>
              </a:rPr>
              <a:t>.</a:t>
            </a:r>
          </a:p>
          <a:p>
            <a:pPr algn="l">
              <a:buClr>
                <a:srgbClr val="FF8811"/>
              </a:buClr>
              <a:buSzPct val="150000"/>
            </a:pPr>
            <a:r>
              <a:rPr lang="en-US" sz="3200" dirty="0" smtClean="0">
                <a:latin typeface="+mn-lt"/>
              </a:rPr>
              <a:t> </a:t>
            </a:r>
          </a:p>
          <a:p>
            <a:pPr marL="457200" indent="-457200" algn="l">
              <a:buClr>
                <a:srgbClr val="FF8811"/>
              </a:buClr>
              <a:buSzPct val="150000"/>
              <a:buFont typeface="Arial" panose="020B0604020202020204" pitchFamily="34" charset="0"/>
              <a:buChar char="•"/>
            </a:pPr>
            <a:r>
              <a:rPr lang="en-US" sz="3200" dirty="0" smtClean="0">
                <a:solidFill>
                  <a:srgbClr val="FF8811"/>
                </a:solidFill>
                <a:latin typeface="+mn-lt"/>
              </a:rPr>
              <a:t>STAKEHOLDERS &amp; MEMBERS OF THE PUBLIC </a:t>
            </a:r>
            <a:r>
              <a:rPr lang="en-US" sz="3200" dirty="0" smtClean="0">
                <a:latin typeface="+mn-lt"/>
              </a:rPr>
              <a:t>were </a:t>
            </a:r>
            <a:r>
              <a:rPr lang="en-US" sz="3200" dirty="0">
                <a:latin typeface="+mn-lt"/>
              </a:rPr>
              <a:t>asked to invite all in the community to make comments </a:t>
            </a:r>
            <a:r>
              <a:rPr lang="en-US" sz="3200" dirty="0" smtClean="0">
                <a:latin typeface="+mn-lt"/>
              </a:rPr>
              <a:t>via email. </a:t>
            </a:r>
          </a:p>
          <a:p>
            <a:pPr marL="457200" indent="-457200" algn="l">
              <a:buClr>
                <a:srgbClr val="FF8811"/>
              </a:buClr>
              <a:buSzPct val="150000"/>
              <a:buFont typeface="Arial" panose="020B0604020202020204" pitchFamily="34" charset="0"/>
              <a:buChar char="•"/>
            </a:pPr>
            <a:endParaRPr lang="en-US" sz="3200" dirty="0">
              <a:latin typeface="+mn-lt"/>
            </a:endParaRPr>
          </a:p>
          <a:p>
            <a:pPr marL="457200" indent="-457200" algn="l">
              <a:buClr>
                <a:srgbClr val="FF8811"/>
              </a:buClr>
              <a:buSzPct val="150000"/>
              <a:buFont typeface="Arial" panose="020B0604020202020204" pitchFamily="34" charset="0"/>
              <a:buChar char="•"/>
            </a:pPr>
            <a:r>
              <a:rPr lang="en-US" sz="3200" dirty="0" smtClean="0">
                <a:latin typeface="+mn-lt"/>
              </a:rPr>
              <a:t>A </a:t>
            </a:r>
            <a:r>
              <a:rPr lang="en-US" sz="3200" dirty="0" smtClean="0">
                <a:solidFill>
                  <a:srgbClr val="FF8811"/>
                </a:solidFill>
                <a:latin typeface="+mn-lt"/>
              </a:rPr>
              <a:t>SITE TOUR </a:t>
            </a:r>
            <a:r>
              <a:rPr lang="en-US" sz="3200" dirty="0" smtClean="0">
                <a:latin typeface="+mn-lt"/>
              </a:rPr>
              <a:t>was held and attendees were given an overview of the project</a:t>
            </a:r>
          </a:p>
        </p:txBody>
      </p:sp>
      <p:pic>
        <p:nvPicPr>
          <p:cNvPr id="11" name="image11.jpg"/>
          <p:cNvPicPr>
            <a:picLocks noChangeAspect="1"/>
          </p:cNvPicPr>
          <p:nvPr/>
        </p:nvPicPr>
        <p:blipFill rotWithShape="1">
          <a:blip r:embed="rId3">
            <a:extLst/>
          </a:blip>
          <a:srcRect l="7879" t="7846" r="8428"/>
          <a:stretch/>
        </p:blipFill>
        <p:spPr>
          <a:xfrm>
            <a:off x="8809105" y="8726762"/>
            <a:ext cx="1198495" cy="781494"/>
          </a:xfrm>
          <a:prstGeom prst="rect">
            <a:avLst/>
          </a:prstGeom>
          <a:ln w="12700">
            <a:miter lim="400000"/>
          </a:ln>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2325" y="8823325"/>
            <a:ext cx="14636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image1.jpg"/>
          <p:cNvPicPr>
            <a:picLocks noChangeAspect="1"/>
          </p:cNvPicPr>
          <p:nvPr/>
        </p:nvPicPr>
        <p:blipFill rotWithShape="1">
          <a:blip r:embed="rId5">
            <a:extLst/>
          </a:blip>
          <a:srcRect l="14184" t="9533" r="8304" b="10062"/>
          <a:stretch/>
        </p:blipFill>
        <p:spPr>
          <a:xfrm rot="623165">
            <a:off x="10080963" y="8774797"/>
            <a:ext cx="803622" cy="801670"/>
          </a:xfrm>
          <a:prstGeom prst="rect">
            <a:avLst/>
          </a:prstGeom>
          <a:ln w="12700">
            <a:miter lim="400000"/>
          </a:ln>
        </p:spPr>
      </p:pic>
      <p:sp>
        <p:nvSpPr>
          <p:cNvPr id="16" name="Shape 170"/>
          <p:cNvSpPr/>
          <p:nvPr/>
        </p:nvSpPr>
        <p:spPr>
          <a:xfrm rot="16194238">
            <a:off x="-3067160" y="1796577"/>
            <a:ext cx="8892907" cy="65195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BJP DUVAL COUNTY COURTHOUSE PUBLIC ART</a:t>
            </a:r>
            <a:endParaRPr dirty="0"/>
          </a:p>
        </p:txBody>
      </p:sp>
    </p:spTree>
    <p:extLst>
      <p:ext uri="{BB962C8B-B14F-4D97-AF65-F5344CB8AC3E}">
        <p14:creationId xmlns:p14="http://schemas.microsoft.com/office/powerpoint/2010/main" val="120549710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55456" y="-152400"/>
            <a:ext cx="10295467" cy="1625600"/>
          </a:xfrm>
        </p:spPr>
        <p:txBody>
          <a:bodyPr>
            <a:normAutofit/>
          </a:bodyPr>
          <a:lstStyle/>
          <a:p>
            <a:pPr algn="ctr"/>
            <a:r>
              <a:rPr lang="en-US" sz="4400" b="0" cap="all" spc="200" dirty="0" smtClean="0">
                <a:ln>
                  <a:noFill/>
                </a:ln>
                <a:effectLst/>
                <a:latin typeface="+mn-lt"/>
                <a:ea typeface="+mn-ea"/>
                <a:cs typeface="+mn-cs"/>
              </a:rPr>
              <a:t>Stakeholders comments </a:t>
            </a:r>
            <a:endParaRPr lang="en-US" sz="4400" dirty="0">
              <a:latin typeface="+mn-lt"/>
            </a:endParaRPr>
          </a:p>
        </p:txBody>
      </p:sp>
      <p:sp>
        <p:nvSpPr>
          <p:cNvPr id="173" name="Shape 173"/>
          <p:cNvSpPr>
            <a:spLocks noGrp="1"/>
          </p:cNvSpPr>
          <p:nvPr>
            <p:ph type="sldNum" sz="quarter" idx="4294967295"/>
          </p:nvPr>
        </p:nvSpPr>
        <p:spPr>
          <a:xfrm>
            <a:off x="12105251" y="9114114"/>
            <a:ext cx="249310" cy="37134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15</a:t>
            </a:fld>
            <a:endParaRPr/>
          </a:p>
        </p:txBody>
      </p:sp>
      <p:sp>
        <p:nvSpPr>
          <p:cNvPr id="178" name="Shape 178"/>
          <p:cNvSpPr/>
          <p:nvPr/>
        </p:nvSpPr>
        <p:spPr>
          <a:xfrm>
            <a:off x="-19315" y="694"/>
            <a:ext cx="1976686" cy="9752214"/>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5" name="Shape 170"/>
          <p:cNvSpPr/>
          <p:nvPr/>
        </p:nvSpPr>
        <p:spPr>
          <a:xfrm rot="16194238">
            <a:off x="-3067160" y="1796577"/>
            <a:ext cx="8892907" cy="65195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BJP DUVAL COUNTY COURTHOUSE PUBLIC ART</a:t>
            </a:r>
            <a:endParaRPr dirty="0"/>
          </a:p>
        </p:txBody>
      </p:sp>
      <p:sp>
        <p:nvSpPr>
          <p:cNvPr id="4" name="Rectangle 3"/>
          <p:cNvSpPr/>
          <p:nvPr/>
        </p:nvSpPr>
        <p:spPr>
          <a:xfrm>
            <a:off x="1957371" y="990600"/>
            <a:ext cx="10869629" cy="7478970"/>
          </a:xfrm>
          <a:prstGeom prst="rect">
            <a:avLst/>
          </a:prstGeom>
          <a:solidFill>
            <a:srgbClr val="FF962D"/>
          </a:solidFill>
          <a:ln w="38100">
            <a:noFill/>
          </a:ln>
        </p:spPr>
        <p:txBody>
          <a:bodyPr wrap="square">
            <a:spAutoFit/>
          </a:bodyPr>
          <a:lstStyle/>
          <a:p>
            <a:pPr marL="285750" lvl="0" indent="-285750" algn="l">
              <a:buClr>
                <a:schemeClr val="accent6">
                  <a:lumMod val="75000"/>
                </a:schemeClr>
              </a:buClr>
              <a:buSzPct val="150000"/>
              <a:buFont typeface="Arial" panose="020B0604020202020204" pitchFamily="34" charset="0"/>
              <a:buChar char="•"/>
            </a:pPr>
            <a:r>
              <a:rPr lang="en-US" sz="2000" dirty="0" smtClean="0">
                <a:solidFill>
                  <a:schemeClr val="bg1"/>
                </a:solidFill>
                <a:latin typeface="+mn-lt"/>
              </a:rPr>
              <a:t>The </a:t>
            </a:r>
            <a:r>
              <a:rPr lang="en-US" sz="2000" dirty="0">
                <a:solidFill>
                  <a:schemeClr val="bg1"/>
                </a:solidFill>
                <a:latin typeface="+mn-lt"/>
              </a:rPr>
              <a:t>artwork should reflect images of the human body</a:t>
            </a:r>
            <a:r>
              <a:rPr lang="en-US" sz="2000" dirty="0" smtClean="0">
                <a:solidFill>
                  <a:schemeClr val="bg1"/>
                </a:solidFill>
                <a:latin typeface="+mn-lt"/>
              </a:rPr>
              <a:t>.</a:t>
            </a:r>
            <a:endParaRPr lang="en-US" sz="2000" dirty="0">
              <a:solidFill>
                <a:schemeClr val="bg1"/>
              </a:solidFill>
              <a:latin typeface="+mn-lt"/>
            </a:endParaRPr>
          </a:p>
          <a:p>
            <a:pPr marL="285750" lvl="0" indent="-285750" algn="l">
              <a:buClr>
                <a:schemeClr val="accent6">
                  <a:lumMod val="75000"/>
                </a:schemeClr>
              </a:buClr>
              <a:buSzPct val="150000"/>
              <a:buFont typeface="Arial" panose="020B0604020202020204" pitchFamily="34" charset="0"/>
              <a:buChar char="•"/>
            </a:pPr>
            <a:r>
              <a:rPr lang="en-US" sz="2000" dirty="0">
                <a:solidFill>
                  <a:schemeClr val="bg1"/>
                </a:solidFill>
                <a:latin typeface="+mn-lt"/>
              </a:rPr>
              <a:t>Use local artists </a:t>
            </a:r>
          </a:p>
          <a:p>
            <a:pPr marL="285750" lvl="0" indent="-285750" algn="l">
              <a:buClr>
                <a:schemeClr val="accent6">
                  <a:lumMod val="75000"/>
                </a:schemeClr>
              </a:buClr>
              <a:buSzPct val="150000"/>
              <a:buFont typeface="Arial" panose="020B0604020202020204" pitchFamily="34" charset="0"/>
              <a:buChar char="•"/>
            </a:pPr>
            <a:r>
              <a:rPr lang="en-US" sz="2000" dirty="0">
                <a:solidFill>
                  <a:schemeClr val="bg1"/>
                </a:solidFill>
                <a:latin typeface="+mn-lt"/>
              </a:rPr>
              <a:t>Do not rush into the project without enough money to address the plaza, and spend some years raising more money first</a:t>
            </a:r>
            <a:r>
              <a:rPr lang="en-US" sz="2000" dirty="0" smtClean="0">
                <a:solidFill>
                  <a:schemeClr val="bg1"/>
                </a:solidFill>
                <a:latin typeface="+mn-lt"/>
              </a:rPr>
              <a:t>.</a:t>
            </a:r>
            <a:endParaRPr lang="en-US" sz="2000" dirty="0">
              <a:solidFill>
                <a:schemeClr val="bg1"/>
              </a:solidFill>
              <a:latin typeface="+mn-lt"/>
            </a:endParaRPr>
          </a:p>
          <a:p>
            <a:pPr marL="285750" lvl="0" indent="-285750" algn="l">
              <a:buClr>
                <a:schemeClr val="accent6">
                  <a:lumMod val="75000"/>
                </a:schemeClr>
              </a:buClr>
              <a:buSzPct val="150000"/>
              <a:buFont typeface="Arial" panose="020B0604020202020204" pitchFamily="34" charset="0"/>
              <a:buChar char="•"/>
            </a:pPr>
            <a:r>
              <a:rPr lang="en-US" sz="2000" dirty="0">
                <a:solidFill>
                  <a:schemeClr val="bg1"/>
                </a:solidFill>
                <a:latin typeface="+mn-lt"/>
              </a:rPr>
              <a:t>Ensure that lighting is included for the artwork and that the art is visible and attracting at night so the plaza can also be utilized at </a:t>
            </a:r>
            <a:r>
              <a:rPr lang="en-US" sz="2000" dirty="0" smtClean="0">
                <a:solidFill>
                  <a:schemeClr val="bg1"/>
                </a:solidFill>
                <a:latin typeface="+mn-lt"/>
              </a:rPr>
              <a:t>night.</a:t>
            </a:r>
            <a:endParaRPr lang="en-US" sz="2000" dirty="0">
              <a:solidFill>
                <a:schemeClr val="bg1"/>
              </a:solidFill>
              <a:latin typeface="+mn-lt"/>
            </a:endParaRPr>
          </a:p>
          <a:p>
            <a:pPr marL="285750" lvl="0" indent="-285750" algn="l">
              <a:buClr>
                <a:schemeClr val="accent6">
                  <a:lumMod val="75000"/>
                </a:schemeClr>
              </a:buClr>
              <a:buSzPct val="150000"/>
              <a:buFont typeface="Arial" panose="020B0604020202020204" pitchFamily="34" charset="0"/>
              <a:buChar char="•"/>
            </a:pPr>
            <a:r>
              <a:rPr lang="en-US" sz="2000" dirty="0">
                <a:solidFill>
                  <a:schemeClr val="bg1"/>
                </a:solidFill>
                <a:latin typeface="+mn-lt"/>
              </a:rPr>
              <a:t>Artwork should be visible from the many highways in and out of downtown</a:t>
            </a:r>
          </a:p>
          <a:p>
            <a:pPr marL="285750" lvl="0" indent="-285750" algn="l">
              <a:buClr>
                <a:schemeClr val="accent6">
                  <a:lumMod val="75000"/>
                </a:schemeClr>
              </a:buClr>
              <a:buSzPct val="150000"/>
              <a:buFont typeface="Arial" panose="020B0604020202020204" pitchFamily="34" charset="0"/>
              <a:buChar char="•"/>
            </a:pPr>
            <a:r>
              <a:rPr lang="en-US" sz="2000" dirty="0">
                <a:solidFill>
                  <a:schemeClr val="bg1"/>
                </a:solidFill>
                <a:latin typeface="+mn-lt"/>
              </a:rPr>
              <a:t>Consider art that is reflective of the style of architecture of the building.</a:t>
            </a:r>
          </a:p>
          <a:p>
            <a:pPr marL="285750" lvl="0" indent="-285750" algn="l">
              <a:buClr>
                <a:schemeClr val="accent6">
                  <a:lumMod val="75000"/>
                </a:schemeClr>
              </a:buClr>
              <a:buSzPct val="150000"/>
              <a:buFont typeface="Arial" panose="020B0604020202020204" pitchFamily="34" charset="0"/>
              <a:buChar char="•"/>
            </a:pPr>
            <a:r>
              <a:rPr lang="en-US" sz="2000" dirty="0">
                <a:solidFill>
                  <a:schemeClr val="bg1"/>
                </a:solidFill>
                <a:latin typeface="+mn-lt"/>
              </a:rPr>
              <a:t>Consider traditional materials, such as bronze, though not necessarily a bronze monument.</a:t>
            </a:r>
          </a:p>
          <a:p>
            <a:pPr marL="285750" lvl="0" indent="-285750" algn="l">
              <a:buClr>
                <a:schemeClr val="accent6">
                  <a:lumMod val="75000"/>
                </a:schemeClr>
              </a:buClr>
              <a:buSzPct val="150000"/>
              <a:buFont typeface="Arial" panose="020B0604020202020204" pitchFamily="34" charset="0"/>
              <a:buChar char="•"/>
            </a:pPr>
            <a:r>
              <a:rPr lang="en-US" sz="2000" dirty="0">
                <a:solidFill>
                  <a:schemeClr val="bg1"/>
                </a:solidFill>
                <a:latin typeface="+mn-lt"/>
              </a:rPr>
              <a:t>Make sure the art also becomes a destination, like other great cities have</a:t>
            </a:r>
          </a:p>
          <a:p>
            <a:pPr marL="285750" lvl="0" indent="-285750" algn="l">
              <a:buClr>
                <a:schemeClr val="accent6">
                  <a:lumMod val="75000"/>
                </a:schemeClr>
              </a:buClr>
              <a:buSzPct val="150000"/>
              <a:buFont typeface="Arial" panose="020B0604020202020204" pitchFamily="34" charset="0"/>
              <a:buChar char="•"/>
            </a:pPr>
            <a:r>
              <a:rPr lang="en-US" sz="2000" dirty="0">
                <a:solidFill>
                  <a:schemeClr val="bg1"/>
                </a:solidFill>
                <a:latin typeface="+mn-lt"/>
              </a:rPr>
              <a:t>Commission art that bolsters Jacksonville as a thriving modern city</a:t>
            </a:r>
          </a:p>
          <a:p>
            <a:pPr marL="285750" lvl="0" indent="-285750" algn="l">
              <a:buClr>
                <a:schemeClr val="accent6">
                  <a:lumMod val="75000"/>
                </a:schemeClr>
              </a:buClr>
              <a:buSzPct val="150000"/>
              <a:buFont typeface="Arial" panose="020B0604020202020204" pitchFamily="34" charset="0"/>
              <a:buChar char="•"/>
            </a:pPr>
            <a:r>
              <a:rPr lang="en-US" sz="2000" dirty="0">
                <a:solidFill>
                  <a:schemeClr val="bg1"/>
                </a:solidFill>
                <a:latin typeface="+mn-lt"/>
              </a:rPr>
              <a:t>Include water elements or homage to the water surrounding the city</a:t>
            </a:r>
          </a:p>
          <a:p>
            <a:pPr marL="285750" lvl="0" indent="-285750" algn="l">
              <a:buClr>
                <a:schemeClr val="accent6">
                  <a:lumMod val="75000"/>
                </a:schemeClr>
              </a:buClr>
              <a:buSzPct val="150000"/>
              <a:buFont typeface="Arial" panose="020B0604020202020204" pitchFamily="34" charset="0"/>
              <a:buChar char="•"/>
            </a:pPr>
            <a:r>
              <a:rPr lang="en-US" sz="2000" dirty="0">
                <a:solidFill>
                  <a:schemeClr val="bg1"/>
                </a:solidFill>
                <a:latin typeface="+mn-lt"/>
              </a:rPr>
              <a:t>The 1 million dollars  originally set aside for the landscaping/Monroe Street should be recovered and incorporated with the landscaper working in tandem with the artist selected</a:t>
            </a:r>
          </a:p>
          <a:p>
            <a:pPr marL="285750" lvl="0" indent="-285750" algn="l">
              <a:buClr>
                <a:schemeClr val="accent6">
                  <a:lumMod val="75000"/>
                </a:schemeClr>
              </a:buClr>
              <a:buSzPct val="150000"/>
              <a:buFont typeface="Arial" panose="020B0604020202020204" pitchFamily="34" charset="0"/>
              <a:buChar char="•"/>
            </a:pPr>
            <a:r>
              <a:rPr lang="en-US" sz="2000" dirty="0">
                <a:solidFill>
                  <a:schemeClr val="bg1"/>
                </a:solidFill>
                <a:latin typeface="+mn-lt"/>
              </a:rPr>
              <a:t>A good artist will be clever enough to be able to succeed in curating a project that will address all the important factors supplied by the site and the stakeholders.</a:t>
            </a:r>
          </a:p>
          <a:p>
            <a:pPr marL="285750" lvl="0" indent="-285750" algn="l">
              <a:buClr>
                <a:schemeClr val="accent6">
                  <a:lumMod val="75000"/>
                </a:schemeClr>
              </a:buClr>
              <a:buSzPct val="150000"/>
              <a:buFont typeface="Arial" panose="020B0604020202020204" pitchFamily="34" charset="0"/>
              <a:buChar char="•"/>
            </a:pPr>
            <a:r>
              <a:rPr lang="en-US" sz="2000" dirty="0">
                <a:solidFill>
                  <a:schemeClr val="bg1"/>
                </a:solidFill>
                <a:latin typeface="+mn-lt"/>
              </a:rPr>
              <a:t>Think outside of the safety zone</a:t>
            </a:r>
          </a:p>
          <a:p>
            <a:pPr marL="285750" lvl="0" indent="-285750" algn="l">
              <a:buClr>
                <a:schemeClr val="accent6">
                  <a:lumMod val="75000"/>
                </a:schemeClr>
              </a:buClr>
              <a:buSzPct val="150000"/>
              <a:buFont typeface="Arial" panose="020B0604020202020204" pitchFamily="34" charset="0"/>
              <a:buChar char="•"/>
            </a:pPr>
            <a:r>
              <a:rPr lang="en-US" sz="2000" dirty="0">
                <a:solidFill>
                  <a:schemeClr val="bg1"/>
                </a:solidFill>
                <a:latin typeface="+mn-lt"/>
              </a:rPr>
              <a:t>After discussion about whether there should be one iconic piece or two that work together as one piece, and whether the temporary bisecting sidewalks will remain, it was determined that because of the remaining question about the plaza landscaping still necessary and still outstanding, that the artist should be directed to unite the entire plaza in the best most iconic fashion possible.</a:t>
            </a:r>
          </a:p>
          <a:p>
            <a:pPr marL="285750" indent="-285750" algn="l">
              <a:buClr>
                <a:schemeClr val="accent6">
                  <a:lumMod val="75000"/>
                </a:schemeClr>
              </a:buClr>
              <a:buSzPct val="150000"/>
              <a:buFont typeface="Arial" panose="020B0604020202020204" pitchFamily="34" charset="0"/>
              <a:buChar char="•"/>
            </a:pPr>
            <a:r>
              <a:rPr lang="en-US" sz="2000" dirty="0">
                <a:solidFill>
                  <a:schemeClr val="bg1"/>
                </a:solidFill>
                <a:latin typeface="+mn-lt"/>
              </a:rPr>
              <a:t>Trust that the artist selected will be intelligent, observant and able to participate in the back and forth discussion with the selection panel about how to best address/reflect the important features that will best reflect Duval County.</a:t>
            </a:r>
          </a:p>
        </p:txBody>
      </p:sp>
      <p:pic>
        <p:nvPicPr>
          <p:cNvPr id="11" name="image11.jpg"/>
          <p:cNvPicPr>
            <a:picLocks noChangeAspect="1"/>
          </p:cNvPicPr>
          <p:nvPr/>
        </p:nvPicPr>
        <p:blipFill rotWithShape="1">
          <a:blip r:embed="rId3">
            <a:extLst/>
          </a:blip>
          <a:srcRect l="7879" t="7846" r="8428"/>
          <a:stretch/>
        </p:blipFill>
        <p:spPr>
          <a:xfrm>
            <a:off x="8809105" y="8726762"/>
            <a:ext cx="1198495" cy="781494"/>
          </a:xfrm>
          <a:prstGeom prst="rect">
            <a:avLst/>
          </a:prstGeom>
          <a:ln w="12700">
            <a:miter lim="400000"/>
          </a:ln>
        </p:spPr>
      </p:pic>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2325" y="8823325"/>
            <a:ext cx="14636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 name="image1.jpg"/>
          <p:cNvPicPr>
            <a:picLocks noChangeAspect="1"/>
          </p:cNvPicPr>
          <p:nvPr/>
        </p:nvPicPr>
        <p:blipFill rotWithShape="1">
          <a:blip r:embed="rId5">
            <a:extLst/>
          </a:blip>
          <a:srcRect l="14184" t="9533" r="8304" b="10062"/>
          <a:stretch/>
        </p:blipFill>
        <p:spPr>
          <a:xfrm rot="623165">
            <a:off x="10080963" y="8774797"/>
            <a:ext cx="803622" cy="801670"/>
          </a:xfrm>
          <a:prstGeom prst="rect">
            <a:avLst/>
          </a:prstGeom>
          <a:ln w="12700">
            <a:miter lim="400000"/>
          </a:ln>
        </p:spPr>
      </p:pic>
    </p:spTree>
    <p:extLst>
      <p:ext uri="{BB962C8B-B14F-4D97-AF65-F5344CB8AC3E}">
        <p14:creationId xmlns:p14="http://schemas.microsoft.com/office/powerpoint/2010/main" val="1734535682"/>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69"/>
          <p:cNvSpPr/>
          <p:nvPr/>
        </p:nvSpPr>
        <p:spPr>
          <a:xfrm>
            <a:off x="438088" y="457200"/>
            <a:ext cx="12128623" cy="8839199"/>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51" name="Shape 151"/>
          <p:cNvSpPr/>
          <p:nvPr/>
        </p:nvSpPr>
        <p:spPr>
          <a:xfrm>
            <a:off x="6812527" y="6634143"/>
            <a:ext cx="4673234"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100">
                <a:solidFill>
                  <a:srgbClr val="FFFFFF"/>
                </a:solidFill>
                <a:latin typeface="Calibri"/>
                <a:ea typeface="Calibri"/>
                <a:cs typeface="Calibri"/>
                <a:sym typeface="Calibri"/>
              </a:defRPr>
            </a:lvl1pPr>
          </a:lstStyle>
          <a:p>
            <a:r>
              <a:t>Jacksonville: Where Florida </a:t>
            </a:r>
          </a:p>
        </p:txBody>
      </p:sp>
      <p:sp>
        <p:nvSpPr>
          <p:cNvPr id="152" name="Shape 152"/>
          <p:cNvSpPr/>
          <p:nvPr/>
        </p:nvSpPr>
        <p:spPr>
          <a:xfrm>
            <a:off x="7876415" y="6450954"/>
            <a:ext cx="280610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solidFill>
                  <a:srgbClr val="FFFFFF"/>
                </a:solidFill>
                <a:latin typeface="Calibri"/>
                <a:ea typeface="Calibri"/>
                <a:cs typeface="Calibri"/>
                <a:sym typeface="Calibri"/>
              </a:defRPr>
            </a:lvl1pPr>
          </a:lstStyle>
          <a:p>
            <a:r>
              <a:t>Arts &amp; Culture Begins.</a:t>
            </a:r>
          </a:p>
        </p:txBody>
      </p:sp>
      <p:sp>
        <p:nvSpPr>
          <p:cNvPr id="155" name="Shape 155"/>
          <p:cNvSpPr/>
          <p:nvPr/>
        </p:nvSpPr>
        <p:spPr>
          <a:xfrm rot="21594238">
            <a:off x="3062245" y="-1358820"/>
            <a:ext cx="10902298"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nSpc>
                <a:spcPct val="70000"/>
              </a:lnSpc>
              <a:defRPr sz="6000" b="1">
                <a:ln w="7619">
                  <a:solidFill>
                    <a:srgbClr val="FFFFFF"/>
                  </a:solidFill>
                </a:ln>
                <a:noFill/>
                <a:latin typeface="Calibri"/>
                <a:ea typeface="Calibri"/>
                <a:cs typeface="Calibri"/>
                <a:sym typeface="Calibri"/>
              </a:defRPr>
            </a:pPr>
            <a:r>
              <a:rPr lang="en-US" dirty="0" smtClean="0"/>
              <a:t>LAW &amp; LIBERTY</a:t>
            </a:r>
            <a:endParaRPr dirty="0"/>
          </a:p>
        </p:txBody>
      </p:sp>
      <p:sp>
        <p:nvSpPr>
          <p:cNvPr id="2" name="AutoShape 2" descr="Displaying Screen Shot 2017-02-03 at 3.40.19 PM.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isplaying Screen Shot 2017-02-03 at 3.40.19 PM.p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157" t="21370" r="-157" b="21370"/>
          <a:stretch/>
        </p:blipFill>
        <p:spPr bwMode="auto">
          <a:xfrm>
            <a:off x="444438" y="2933700"/>
            <a:ext cx="12128623" cy="520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1232055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69"/>
          <p:cNvSpPr/>
          <p:nvPr/>
        </p:nvSpPr>
        <p:spPr>
          <a:xfrm>
            <a:off x="0" y="0"/>
            <a:ext cx="13004800" cy="9753600"/>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55" name="Shape 155"/>
          <p:cNvSpPr/>
          <p:nvPr/>
        </p:nvSpPr>
        <p:spPr>
          <a:xfrm rot="21594238">
            <a:off x="5997049"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LAW &amp; LIBERTY</a:t>
            </a:r>
          </a:p>
          <a:p>
            <a:pPr algn="l">
              <a:lnSpc>
                <a:spcPct val="70000"/>
              </a:lnSpc>
              <a:defRPr sz="6000" b="1">
                <a:ln w="7619">
                  <a:solidFill>
                    <a:srgbClr val="FFFFFF"/>
                  </a:solidFill>
                </a:ln>
                <a:noFill/>
                <a:latin typeface="Calibri"/>
                <a:ea typeface="Calibri"/>
                <a:cs typeface="Calibri"/>
                <a:sym typeface="Calibri"/>
              </a:defRPr>
            </a:pPr>
            <a:r>
              <a:rPr lang="en-US" dirty="0" smtClean="0"/>
              <a:t>Summary</a:t>
            </a:r>
            <a:endParaRPr dirty="0"/>
          </a:p>
        </p:txBody>
      </p:sp>
      <p:sp>
        <p:nvSpPr>
          <p:cNvPr id="2" name="AutoShape 2" descr="Displaying Screen Shot 2017-02-03 at 3.40.19 PM.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isplaying Screen Shot 2017-02-03 at 3.40.19 PM.p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1244600" y="4907022"/>
            <a:ext cx="11201400"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indent="-571500" algn="l">
              <a:buFont typeface="Arial" pitchFamily="34" charset="0"/>
              <a:buChar char="•"/>
            </a:pPr>
            <a:r>
              <a:rPr lang="en-US" dirty="0" smtClean="0">
                <a:solidFill>
                  <a:schemeClr val="bg1"/>
                </a:solidFill>
              </a:rPr>
              <a:t>Sculptures created by Sheldon Bryan</a:t>
            </a:r>
          </a:p>
          <a:p>
            <a:pPr marL="571500" indent="-571500" algn="l">
              <a:buFont typeface="Arial" pitchFamily="34" charset="0"/>
              <a:buChar char="•"/>
            </a:pPr>
            <a:r>
              <a:rPr lang="en-US" dirty="0" smtClean="0">
                <a:solidFill>
                  <a:schemeClr val="bg1"/>
                </a:solidFill>
              </a:rPr>
              <a:t>Installed in the old Courthouse – 1958</a:t>
            </a:r>
          </a:p>
          <a:p>
            <a:pPr marL="571500" indent="-571500" algn="l">
              <a:buFont typeface="Arial" pitchFamily="34" charset="0"/>
              <a:buChar char="•"/>
            </a:pPr>
            <a:r>
              <a:rPr lang="en-US" dirty="0" smtClean="0">
                <a:solidFill>
                  <a:schemeClr val="bg1"/>
                </a:solidFill>
              </a:rPr>
              <a:t>To be installed up high, interior of new Courthouse</a:t>
            </a:r>
            <a:endParaRPr lang="en-US" dirty="0">
              <a:solidFill>
                <a:schemeClr val="bg1"/>
              </a:solidFill>
            </a:endParaRPr>
          </a:p>
        </p:txBody>
      </p:sp>
    </p:spTree>
    <p:extLst>
      <p:ext uri="{BB962C8B-B14F-4D97-AF65-F5344CB8AC3E}">
        <p14:creationId xmlns:p14="http://schemas.microsoft.com/office/powerpoint/2010/main" val="410917588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9" name="Shape 169"/>
          <p:cNvSpPr/>
          <p:nvPr/>
        </p:nvSpPr>
        <p:spPr>
          <a:xfrm>
            <a:off x="-19315" y="694"/>
            <a:ext cx="1976686" cy="9752214"/>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pic>
        <p:nvPicPr>
          <p:cNvPr id="4098" name="Picture 2" descr="http://jacksonville.com/sites/default/files/styles/slideshow__640x360/public/0012OldDuvalCourthouse.JPG?itok=7zokaP1t"/>
          <p:cNvPicPr>
            <a:picLocks noChangeAspect="1" noChangeArrowheads="1"/>
          </p:cNvPicPr>
          <p:nvPr/>
        </p:nvPicPr>
        <p:blipFill rotWithShape="1">
          <a:blip r:embed="rId3">
            <a:extLst>
              <a:ext uri="{28A0092B-C50C-407E-A947-70E740481C1C}">
                <a14:useLocalDpi xmlns:a14="http://schemas.microsoft.com/office/drawing/2010/main" val="0"/>
              </a:ext>
            </a:extLst>
          </a:blip>
          <a:srcRect l="7557" r="7557"/>
          <a:stretch/>
        </p:blipFill>
        <p:spPr bwMode="auto">
          <a:xfrm>
            <a:off x="7645400" y="249395"/>
            <a:ext cx="5135407" cy="3512819"/>
          </a:xfrm>
          <a:prstGeom prst="rect">
            <a:avLst/>
          </a:prstGeom>
          <a:noFill/>
          <a:extLst>
            <a:ext uri="{909E8E84-426E-40dd-AFC4-6F175D3DCCD1}">
              <a14:hiddenFill xmlns:a14="http://schemas.microsoft.com/office/drawing/2010/main">
                <a:solidFill>
                  <a:srgbClr val="FFFFFF"/>
                </a:solidFill>
              </a14:hiddenFill>
            </a:ext>
          </a:extLst>
        </p:spPr>
      </p:pic>
      <p:sp>
        <p:nvSpPr>
          <p:cNvPr id="11" name="Rectangle 10"/>
          <p:cNvSpPr/>
          <p:nvPr/>
        </p:nvSpPr>
        <p:spPr>
          <a:xfrm>
            <a:off x="1930400" y="9370368"/>
            <a:ext cx="4114800" cy="276999"/>
          </a:xfrm>
          <a:prstGeom prst="rect">
            <a:avLst/>
          </a:prstGeom>
        </p:spPr>
        <p:txBody>
          <a:bodyPr wrap="square">
            <a:spAutoFit/>
          </a:bodyPr>
          <a:lstStyle/>
          <a:p>
            <a:pPr algn="l"/>
            <a:r>
              <a:rPr lang="en-US" sz="1200" dirty="0" smtClean="0">
                <a:latin typeface="+mn-lt"/>
              </a:rPr>
              <a:t>Photo credit by: Times-Union </a:t>
            </a:r>
            <a:r>
              <a:rPr lang="en-US" sz="1200" dirty="0">
                <a:latin typeface="+mn-lt"/>
              </a:rPr>
              <a:t>staff photographer Bob Self </a:t>
            </a:r>
          </a:p>
        </p:txBody>
      </p:sp>
      <p:pic>
        <p:nvPicPr>
          <p:cNvPr id="4100" name="Picture 4" descr="http://jacksonville.com/sites/default/files/styles/slideshow__640x360/public/0031OldDuvalCourthouse.JPG?itok=A_7gfnrb"/>
          <p:cNvPicPr>
            <a:picLocks noChangeAspect="1" noChangeArrowheads="1"/>
          </p:cNvPicPr>
          <p:nvPr/>
        </p:nvPicPr>
        <p:blipFill rotWithShape="1">
          <a:blip r:embed="rId4">
            <a:extLst>
              <a:ext uri="{28A0092B-C50C-407E-A947-70E740481C1C}">
                <a14:useLocalDpi xmlns:a14="http://schemas.microsoft.com/office/drawing/2010/main" val="0"/>
              </a:ext>
            </a:extLst>
          </a:blip>
          <a:srcRect l="12237" r="17297" b="5190"/>
          <a:stretch/>
        </p:blipFill>
        <p:spPr bwMode="auto">
          <a:xfrm>
            <a:off x="2177802" y="152400"/>
            <a:ext cx="4744721" cy="3706811"/>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descr="http://jacksonville.com/sites/default/files/styles/slideshow__640x360/public/0002OldDuvalCourthouse_0.JPG?itok=4lI142ey"/>
          <p:cNvPicPr>
            <a:picLocks noChangeAspect="1" noChangeArrowheads="1"/>
          </p:cNvPicPr>
          <p:nvPr/>
        </p:nvPicPr>
        <p:blipFill rotWithShape="1">
          <a:blip r:embed="rId5">
            <a:extLst>
              <a:ext uri="{28A0092B-C50C-407E-A947-70E740481C1C}">
                <a14:useLocalDpi xmlns:a14="http://schemas.microsoft.com/office/drawing/2010/main" val="0"/>
              </a:ext>
            </a:extLst>
          </a:blip>
          <a:srcRect l="7108" r="7644"/>
          <a:stretch/>
        </p:blipFill>
        <p:spPr bwMode="auto">
          <a:xfrm>
            <a:off x="4295989" y="3983874"/>
            <a:ext cx="7007011" cy="4772614"/>
          </a:xfrm>
          <a:prstGeom prst="rect">
            <a:avLst/>
          </a:prstGeom>
          <a:noFill/>
          <a:extLst>
            <a:ext uri="{909E8E84-426E-40dd-AFC4-6F175D3DCCD1}">
              <a14:hiddenFill xmlns:a14="http://schemas.microsoft.com/office/drawing/2010/main">
                <a:solidFill>
                  <a:srgbClr val="FFFFFF"/>
                </a:solidFill>
              </a14:hiddenFill>
            </a:ext>
          </a:extLst>
        </p:spPr>
      </p:pic>
      <p:sp>
        <p:nvSpPr>
          <p:cNvPr id="13" name="Shape 170"/>
          <p:cNvSpPr/>
          <p:nvPr/>
        </p:nvSpPr>
        <p:spPr>
          <a:xfrm rot="16194238">
            <a:off x="-2494844" y="2367935"/>
            <a:ext cx="7750190" cy="65195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OLD DUVAL COUNTY COURTHOUSE</a:t>
            </a:r>
            <a:endParaRPr dirty="0"/>
          </a:p>
        </p:txBody>
      </p:sp>
    </p:spTree>
    <p:extLst>
      <p:ext uri="{BB962C8B-B14F-4D97-AF65-F5344CB8AC3E}">
        <p14:creationId xmlns:p14="http://schemas.microsoft.com/office/powerpoint/2010/main" val="338561008"/>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69"/>
          <p:cNvSpPr/>
          <p:nvPr/>
        </p:nvSpPr>
        <p:spPr>
          <a:xfrm>
            <a:off x="0" y="0"/>
            <a:ext cx="13004800" cy="9753600"/>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34" name="Shape 155"/>
          <p:cNvSpPr/>
          <p:nvPr/>
        </p:nvSpPr>
        <p:spPr>
          <a:xfrm rot="21594238">
            <a:off x="5974458"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LAW &amp; LIBERTY</a:t>
            </a:r>
          </a:p>
          <a:p>
            <a:pPr algn="l">
              <a:lnSpc>
                <a:spcPct val="70000"/>
              </a:lnSpc>
              <a:defRPr sz="6000" b="1">
                <a:ln w="7619">
                  <a:solidFill>
                    <a:srgbClr val="FFFFFF"/>
                  </a:solidFill>
                </a:ln>
                <a:noFill/>
                <a:latin typeface="Calibri"/>
                <a:ea typeface="Calibri"/>
                <a:cs typeface="Calibri"/>
                <a:sym typeface="Calibri"/>
              </a:defRPr>
            </a:pPr>
            <a:r>
              <a:rPr lang="en-US" dirty="0" smtClean="0"/>
              <a:t>Site Info &amp; Contacts</a:t>
            </a:r>
            <a:endParaRPr dirty="0"/>
          </a:p>
        </p:txBody>
      </p:sp>
      <p:sp>
        <p:nvSpPr>
          <p:cNvPr id="10" name="TextBox 9"/>
          <p:cNvSpPr txBox="1"/>
          <p:nvPr/>
        </p:nvSpPr>
        <p:spPr>
          <a:xfrm>
            <a:off x="6502400" y="2999602"/>
            <a:ext cx="5638800" cy="6135013"/>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Council Members at Large:</a:t>
            </a:r>
          </a:p>
          <a:p>
            <a:pPr algn="l"/>
            <a:r>
              <a:rPr lang="en-US" sz="3200" dirty="0" smtClean="0">
                <a:solidFill>
                  <a:schemeClr val="bg1"/>
                </a:solidFill>
                <a:latin typeface="Calibri" pitchFamily="34" charset="0"/>
              </a:rPr>
              <a:t>Anna Lopez-</a:t>
            </a:r>
            <a:r>
              <a:rPr lang="en-US" sz="3200" dirty="0" err="1" smtClean="0">
                <a:solidFill>
                  <a:schemeClr val="bg1"/>
                </a:solidFill>
                <a:latin typeface="Calibri" pitchFamily="34" charset="0"/>
              </a:rPr>
              <a:t>Brosche</a:t>
            </a:r>
            <a:endParaRPr lang="en-US" sz="3200" dirty="0" smtClean="0">
              <a:solidFill>
                <a:schemeClr val="bg1"/>
              </a:solidFill>
              <a:latin typeface="Calibri" pitchFamily="34" charset="0"/>
            </a:endParaRPr>
          </a:p>
          <a:p>
            <a:pPr algn="l"/>
            <a:r>
              <a:rPr lang="en-US" sz="2400" dirty="0" smtClean="0">
                <a:solidFill>
                  <a:schemeClr val="bg1"/>
                </a:solidFill>
                <a:latin typeface="Calibri" pitchFamily="34" charset="0"/>
              </a:rPr>
              <a:t>Assistant: </a:t>
            </a:r>
            <a:r>
              <a:rPr lang="en-US" sz="2400" dirty="0" err="1" smtClean="0">
                <a:solidFill>
                  <a:schemeClr val="bg1"/>
                </a:solidFill>
                <a:latin typeface="Calibri" pitchFamily="34" charset="0"/>
              </a:rPr>
              <a:t>Jeneen</a:t>
            </a:r>
            <a:r>
              <a:rPr lang="en-US" sz="2400" dirty="0" smtClean="0">
                <a:solidFill>
                  <a:schemeClr val="bg1"/>
                </a:solidFill>
                <a:latin typeface="Calibri" pitchFamily="34" charset="0"/>
              </a:rPr>
              <a:t> Sanders</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Vice President </a:t>
            </a:r>
            <a:r>
              <a:rPr lang="en-US" sz="3200" dirty="0" err="1" smtClean="0">
                <a:solidFill>
                  <a:schemeClr val="bg1"/>
                </a:solidFill>
                <a:latin typeface="Calibri" pitchFamily="34" charset="0"/>
              </a:rPr>
              <a:t>Crescimbeni</a:t>
            </a:r>
            <a:endParaRPr lang="en-US" sz="3200" dirty="0" smtClean="0">
              <a:solidFill>
                <a:schemeClr val="bg1"/>
              </a:solidFill>
              <a:latin typeface="Calibri" pitchFamily="34" charset="0"/>
            </a:endParaRPr>
          </a:p>
          <a:p>
            <a:pPr algn="l"/>
            <a:r>
              <a:rPr lang="en-US" sz="2400" dirty="0" smtClean="0">
                <a:solidFill>
                  <a:schemeClr val="bg1"/>
                </a:solidFill>
                <a:latin typeface="Calibri" pitchFamily="34" charset="0"/>
              </a:rPr>
              <a:t>Assistant: Nikki Evans</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Tommy </a:t>
            </a:r>
            <a:r>
              <a:rPr lang="en-US" sz="3200" dirty="0" err="1" smtClean="0">
                <a:solidFill>
                  <a:schemeClr val="bg1"/>
                </a:solidFill>
                <a:latin typeface="Calibri" pitchFamily="34" charset="0"/>
              </a:rPr>
              <a:t>Hazouri</a:t>
            </a:r>
            <a:endParaRPr lang="en-US" sz="3200" dirty="0" smtClean="0">
              <a:solidFill>
                <a:schemeClr val="bg1"/>
              </a:solidFill>
              <a:latin typeface="Calibri" pitchFamily="34" charset="0"/>
            </a:endParaRPr>
          </a:p>
          <a:p>
            <a:pPr algn="l"/>
            <a:r>
              <a:rPr lang="en-US" sz="2400" dirty="0" smtClean="0">
                <a:solidFill>
                  <a:schemeClr val="bg1"/>
                </a:solidFill>
                <a:latin typeface="Calibri" pitchFamily="34" charset="0"/>
              </a:rPr>
              <a:t>Assistant: </a:t>
            </a:r>
            <a:r>
              <a:rPr lang="en-US" sz="2400" dirty="0" err="1" smtClean="0">
                <a:solidFill>
                  <a:schemeClr val="bg1"/>
                </a:solidFill>
                <a:latin typeface="Calibri" pitchFamily="34" charset="0"/>
              </a:rPr>
              <a:t>Haleigh</a:t>
            </a:r>
            <a:r>
              <a:rPr lang="en-US" sz="2400" dirty="0" smtClean="0">
                <a:solidFill>
                  <a:schemeClr val="bg1"/>
                </a:solidFill>
                <a:latin typeface="Calibri" pitchFamily="34" charset="0"/>
              </a:rPr>
              <a:t> Hutchinson</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Greg Anderson</a:t>
            </a:r>
          </a:p>
          <a:p>
            <a:pPr algn="l"/>
            <a:r>
              <a:rPr lang="en-US" sz="2400" dirty="0" smtClean="0">
                <a:solidFill>
                  <a:schemeClr val="bg1"/>
                </a:solidFill>
                <a:latin typeface="Calibri" pitchFamily="34" charset="0"/>
              </a:rPr>
              <a:t>Assistant: Leeann </a:t>
            </a:r>
            <a:r>
              <a:rPr lang="en-US" sz="2400" dirty="0" err="1" smtClean="0">
                <a:solidFill>
                  <a:schemeClr val="bg1"/>
                </a:solidFill>
                <a:latin typeface="Calibri" pitchFamily="34" charset="0"/>
              </a:rPr>
              <a:t>Kreig</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Samuel Newby</a:t>
            </a:r>
          </a:p>
          <a:p>
            <a:pPr algn="l"/>
            <a:r>
              <a:rPr lang="en-US" sz="2400" dirty="0" smtClean="0">
                <a:solidFill>
                  <a:schemeClr val="bg1"/>
                </a:solidFill>
                <a:latin typeface="Calibri" pitchFamily="34" charset="0"/>
              </a:rPr>
              <a:t>Assistant: Chiquita Moore</a:t>
            </a:r>
            <a:endParaRPr lang="en-US" sz="2400" dirty="0">
              <a:solidFill>
                <a:schemeClr val="bg1"/>
              </a:solidFill>
              <a:latin typeface="Calibri" pitchFamily="34" charset="0"/>
            </a:endParaRPr>
          </a:p>
        </p:txBody>
      </p:sp>
      <p:sp>
        <p:nvSpPr>
          <p:cNvPr id="11" name="TextBox 10"/>
          <p:cNvSpPr txBox="1"/>
          <p:nvPr/>
        </p:nvSpPr>
        <p:spPr>
          <a:xfrm>
            <a:off x="1016000" y="3492044"/>
            <a:ext cx="4876800" cy="1087477"/>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501 West Adams Street, Jacksonville, FL 32202</a:t>
            </a:r>
            <a:endParaRPr lang="en-US" sz="3200" dirty="0">
              <a:solidFill>
                <a:schemeClr val="bg1"/>
              </a:solidFill>
              <a:latin typeface="Calibri" pitchFamily="34" charset="0"/>
            </a:endParaRPr>
          </a:p>
        </p:txBody>
      </p:sp>
      <p:sp>
        <p:nvSpPr>
          <p:cNvPr id="12" name="TextBox 11"/>
          <p:cNvSpPr txBox="1"/>
          <p:nvPr/>
        </p:nvSpPr>
        <p:spPr>
          <a:xfrm>
            <a:off x="1016000" y="4648200"/>
            <a:ext cx="3108561" cy="595035"/>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Planning District 1</a:t>
            </a:r>
            <a:endParaRPr lang="en-US" sz="3200" dirty="0">
              <a:solidFill>
                <a:schemeClr val="bg1"/>
              </a:solidFill>
              <a:latin typeface="Calibri" pitchFamily="34" charset="0"/>
            </a:endParaRPr>
          </a:p>
        </p:txBody>
      </p:sp>
      <p:sp>
        <p:nvSpPr>
          <p:cNvPr id="13" name="TextBox 12"/>
          <p:cNvSpPr txBox="1"/>
          <p:nvPr/>
        </p:nvSpPr>
        <p:spPr>
          <a:xfrm>
            <a:off x="1003300" y="5348565"/>
            <a:ext cx="3108561" cy="595035"/>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Council District 7</a:t>
            </a:r>
            <a:endParaRPr lang="en-US" sz="3200" dirty="0">
              <a:solidFill>
                <a:schemeClr val="bg1"/>
              </a:solidFill>
              <a:latin typeface="Calibri" pitchFamily="34" charset="0"/>
            </a:endParaRPr>
          </a:p>
        </p:txBody>
      </p:sp>
      <p:sp>
        <p:nvSpPr>
          <p:cNvPr id="14" name="TextBox 13"/>
          <p:cNvSpPr txBox="1"/>
          <p:nvPr/>
        </p:nvSpPr>
        <p:spPr>
          <a:xfrm>
            <a:off x="990600" y="6067108"/>
            <a:ext cx="3108561" cy="1087477"/>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Council Member:</a:t>
            </a:r>
          </a:p>
          <a:p>
            <a:pPr algn="l"/>
            <a:r>
              <a:rPr lang="en-US" sz="3200" dirty="0" smtClean="0">
                <a:solidFill>
                  <a:schemeClr val="bg1"/>
                </a:solidFill>
                <a:latin typeface="Calibri" pitchFamily="34" charset="0"/>
              </a:rPr>
              <a:t>Reggie Gaffney</a:t>
            </a:r>
            <a:endParaRPr lang="en-US" sz="3200" dirty="0">
              <a:solidFill>
                <a:schemeClr val="bg1"/>
              </a:solidFill>
              <a:latin typeface="Calibri" pitchFamily="34" charset="0"/>
            </a:endParaRPr>
          </a:p>
        </p:txBody>
      </p:sp>
      <p:sp>
        <p:nvSpPr>
          <p:cNvPr id="15" name="TextBox 14"/>
          <p:cNvSpPr txBox="1"/>
          <p:nvPr/>
        </p:nvSpPr>
        <p:spPr>
          <a:xfrm>
            <a:off x="1015999" y="7315200"/>
            <a:ext cx="3108561" cy="1087477"/>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Assistant:</a:t>
            </a:r>
          </a:p>
          <a:p>
            <a:pPr algn="l"/>
            <a:r>
              <a:rPr lang="en-US" sz="3200" dirty="0" err="1">
                <a:solidFill>
                  <a:schemeClr val="bg1"/>
                </a:solidFill>
                <a:latin typeface="Calibri" pitchFamily="34" charset="0"/>
              </a:rPr>
              <a:t>Sirretta</a:t>
            </a:r>
            <a:r>
              <a:rPr lang="en-US" sz="3200" dirty="0">
                <a:solidFill>
                  <a:schemeClr val="bg1"/>
                </a:solidFill>
                <a:latin typeface="Calibri" pitchFamily="34" charset="0"/>
              </a:rPr>
              <a:t> Williams</a:t>
            </a:r>
            <a:endParaRPr lang="en-US" sz="3200" dirty="0" smtClean="0">
              <a:solidFill>
                <a:schemeClr val="bg1"/>
              </a:solidFill>
              <a:latin typeface="Calibri" pitchFamily="34" charset="0"/>
            </a:endParaRPr>
          </a:p>
        </p:txBody>
      </p:sp>
    </p:spTree>
    <p:extLst>
      <p:ext uri="{BB962C8B-B14F-4D97-AF65-F5344CB8AC3E}">
        <p14:creationId xmlns:p14="http://schemas.microsoft.com/office/powerpoint/2010/main" val="174681647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69"/>
          <p:cNvSpPr/>
          <p:nvPr/>
        </p:nvSpPr>
        <p:spPr>
          <a:xfrm>
            <a:off x="0" y="0"/>
            <a:ext cx="13004800" cy="9753600"/>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55" name="Shape 155"/>
          <p:cNvSpPr/>
          <p:nvPr/>
        </p:nvSpPr>
        <p:spPr>
          <a:xfrm rot="21594238">
            <a:off x="7574657" y="-1363904"/>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PROJECTS</a:t>
            </a:r>
          </a:p>
          <a:p>
            <a:pPr algn="l">
              <a:lnSpc>
                <a:spcPct val="70000"/>
              </a:lnSpc>
              <a:defRPr sz="6000" b="1">
                <a:ln w="7619">
                  <a:solidFill>
                    <a:srgbClr val="FFFFFF"/>
                  </a:solidFill>
                </a:ln>
                <a:noFill/>
                <a:latin typeface="Calibri"/>
                <a:ea typeface="Calibri"/>
                <a:cs typeface="Calibri"/>
                <a:sym typeface="Calibri"/>
              </a:defRPr>
            </a:pPr>
            <a:r>
              <a:rPr lang="en-US" dirty="0" smtClean="0"/>
              <a:t>Finances</a:t>
            </a:r>
            <a:endParaRPr dirty="0"/>
          </a:p>
        </p:txBody>
      </p:sp>
      <p:sp>
        <p:nvSpPr>
          <p:cNvPr id="2" name="AutoShape 2" descr="Displaying Screen Shot 2017-02-03 at 3.40.19 PM.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isplaying Screen Shot 2017-02-03 at 3.40.19 PM.p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6" name="Table 5"/>
          <p:cNvGraphicFramePr>
            <a:graphicFrameLocks noGrp="1"/>
          </p:cNvGraphicFramePr>
          <p:nvPr>
            <p:extLst>
              <p:ext uri="{D42A27DB-BD31-4B8C-83A1-F6EECF244321}">
                <p14:modId xmlns:p14="http://schemas.microsoft.com/office/powerpoint/2010/main" val="206675645"/>
              </p:ext>
            </p:extLst>
          </p:nvPr>
        </p:nvGraphicFramePr>
        <p:xfrm>
          <a:off x="847725" y="3581400"/>
          <a:ext cx="11309350" cy="4385295"/>
        </p:xfrm>
        <a:graphic>
          <a:graphicData uri="http://schemas.openxmlformats.org/drawingml/2006/table">
            <a:tbl>
              <a:tblPr firstRow="1" bandRow="1">
                <a:effectLst/>
                <a:tableStyleId>{08FB837D-C827-4EFA-A057-4D05807E0F7C}</a:tableStyleId>
              </a:tblPr>
              <a:tblGrid>
                <a:gridCol w="8662481"/>
                <a:gridCol w="2646869"/>
              </a:tblGrid>
              <a:tr h="480071">
                <a:tc>
                  <a:txBody>
                    <a:bodyPr/>
                    <a:lstStyle/>
                    <a:p>
                      <a:pPr algn="l"/>
                      <a:r>
                        <a:rPr lang="en-US" sz="2800" b="1" dirty="0" smtClean="0"/>
                        <a:t>Item</a:t>
                      </a:r>
                      <a:endParaRPr lang="en-US" sz="2800" b="1" dirty="0"/>
                    </a:p>
                  </a:txBody>
                  <a:tcPr marL="121441" marR="121441" marT="60721" marB="60721"/>
                </a:tc>
                <a:tc>
                  <a:txBody>
                    <a:bodyPr/>
                    <a:lstStyle/>
                    <a:p>
                      <a:pPr algn="r"/>
                      <a:r>
                        <a:rPr lang="en-US" sz="2800" b="1" dirty="0" smtClean="0"/>
                        <a:t>($)</a:t>
                      </a:r>
                      <a:endParaRPr lang="en-US" sz="2800" b="1" dirty="0"/>
                    </a:p>
                  </a:txBody>
                  <a:tcPr marL="121441" marR="121441" marT="60721" marB="60721"/>
                </a:tc>
              </a:tr>
              <a:tr h="480071">
                <a:tc>
                  <a:txBody>
                    <a:bodyPr/>
                    <a:lstStyle/>
                    <a:p>
                      <a:pPr algn="l"/>
                      <a:r>
                        <a:rPr lang="en-US" sz="2800" dirty="0" smtClean="0"/>
                        <a:t>Courthouse</a:t>
                      </a:r>
                      <a:endParaRPr lang="en-US" sz="2800" dirty="0"/>
                    </a:p>
                  </a:txBody>
                  <a:tcPr marL="121441" marR="121441" marT="60721" marB="60721"/>
                </a:tc>
                <a:tc>
                  <a:txBody>
                    <a:bodyPr/>
                    <a:lstStyle/>
                    <a:p>
                      <a:pPr algn="r"/>
                      <a:r>
                        <a:rPr lang="en-US" sz="2800" dirty="0" smtClean="0"/>
                        <a:t>866,667.32</a:t>
                      </a:r>
                      <a:endParaRPr lang="en-US" sz="2800" dirty="0"/>
                    </a:p>
                  </a:txBody>
                  <a:tcPr marL="121441" marR="121441" marT="60721" marB="60721"/>
                </a:tc>
              </a:tr>
              <a:tr h="480071">
                <a:tc>
                  <a:txBody>
                    <a:bodyPr/>
                    <a:lstStyle/>
                    <a:p>
                      <a:pPr algn="l"/>
                      <a:r>
                        <a:rPr lang="en-US" sz="2800" dirty="0" smtClean="0"/>
                        <a:t>Law &amp; Liberty</a:t>
                      </a:r>
                      <a:endParaRPr lang="en-US" sz="2800" dirty="0"/>
                    </a:p>
                  </a:txBody>
                  <a:tcPr marL="121441" marR="121441" marT="60721" marB="60721"/>
                </a:tc>
                <a:tc>
                  <a:txBody>
                    <a:bodyPr/>
                    <a:lstStyle/>
                    <a:p>
                      <a:pPr algn="r"/>
                      <a:r>
                        <a:rPr lang="en-US" sz="2800" dirty="0" smtClean="0"/>
                        <a:t>Private</a:t>
                      </a:r>
                      <a:endParaRPr lang="en-US" sz="2800" dirty="0"/>
                    </a:p>
                  </a:txBody>
                  <a:tcPr marL="121441" marR="121441" marT="60721" marB="60721"/>
                </a:tc>
              </a:tr>
              <a:tr h="480071">
                <a:tc>
                  <a:txBody>
                    <a:bodyPr/>
                    <a:lstStyle/>
                    <a:p>
                      <a:pPr algn="l"/>
                      <a:r>
                        <a:rPr lang="en-US" sz="2800" dirty="0" smtClean="0"/>
                        <a:t>Cuba Hunter</a:t>
                      </a:r>
                      <a:r>
                        <a:rPr lang="en-US" sz="2800" baseline="0" dirty="0" smtClean="0"/>
                        <a:t> Park</a:t>
                      </a:r>
                      <a:endParaRPr lang="en-US" sz="2800" dirty="0"/>
                    </a:p>
                  </a:txBody>
                  <a:tcPr marL="121441" marR="121441" marT="60721" marB="60721"/>
                </a:tc>
                <a:tc>
                  <a:txBody>
                    <a:bodyPr/>
                    <a:lstStyle/>
                    <a:p>
                      <a:pPr algn="r"/>
                      <a:r>
                        <a:rPr lang="en-US" sz="2800" dirty="0" smtClean="0"/>
                        <a:t>55,435.00</a:t>
                      </a:r>
                      <a:endParaRPr lang="en-US" sz="2800" dirty="0"/>
                    </a:p>
                  </a:txBody>
                  <a:tcPr marL="121441" marR="121441" marT="60721" marB="60721"/>
                </a:tc>
              </a:tr>
              <a:tr h="480071">
                <a:tc>
                  <a:txBody>
                    <a:bodyPr/>
                    <a:lstStyle/>
                    <a:p>
                      <a:pPr algn="l"/>
                      <a:r>
                        <a:rPr lang="en-US" sz="2800" dirty="0" smtClean="0"/>
                        <a:t>Winton Drive</a:t>
                      </a:r>
                      <a:endParaRPr lang="en-US" sz="2800" dirty="0"/>
                    </a:p>
                  </a:txBody>
                  <a:tcPr marL="121441" marR="121441" marT="60721" marB="60721"/>
                </a:tc>
                <a:tc>
                  <a:txBody>
                    <a:bodyPr/>
                    <a:lstStyle/>
                    <a:p>
                      <a:pPr algn="r"/>
                      <a:r>
                        <a:rPr lang="en-US" sz="2800" dirty="0" smtClean="0"/>
                        <a:t>75,000.00</a:t>
                      </a:r>
                      <a:endParaRPr lang="en-US" sz="2800" dirty="0"/>
                    </a:p>
                  </a:txBody>
                  <a:tcPr marL="121441" marR="121441" marT="60721" marB="60721"/>
                </a:tc>
              </a:tr>
              <a:tr h="480071">
                <a:tc>
                  <a:txBody>
                    <a:bodyPr/>
                    <a:lstStyle/>
                    <a:p>
                      <a:pPr algn="l"/>
                      <a:r>
                        <a:rPr lang="en-US" sz="2800" dirty="0" smtClean="0"/>
                        <a:t>Bob Hayes</a:t>
                      </a:r>
                      <a:r>
                        <a:rPr lang="en-US" sz="2800" baseline="0" dirty="0" smtClean="0"/>
                        <a:t> Sports Complex &amp; </a:t>
                      </a:r>
                      <a:r>
                        <a:rPr lang="en-US" sz="2800" dirty="0" smtClean="0"/>
                        <a:t>Legends Community</a:t>
                      </a:r>
                      <a:r>
                        <a:rPr lang="en-US" sz="2800" baseline="0" dirty="0" smtClean="0"/>
                        <a:t> Center</a:t>
                      </a:r>
                      <a:endParaRPr lang="en-US" sz="2800" dirty="0"/>
                    </a:p>
                  </a:txBody>
                  <a:tcPr marL="121441" marR="121441" marT="60721" marB="60721"/>
                </a:tc>
                <a:tc>
                  <a:txBody>
                    <a:bodyPr/>
                    <a:lstStyle/>
                    <a:p>
                      <a:pPr algn="r"/>
                      <a:r>
                        <a:rPr lang="en-US" sz="2800" dirty="0" smtClean="0"/>
                        <a:t>42,136.35</a:t>
                      </a:r>
                      <a:endParaRPr lang="en-US" sz="2800" dirty="0"/>
                    </a:p>
                  </a:txBody>
                  <a:tcPr marL="121441" marR="121441" marT="60721" marB="60721"/>
                </a:tc>
              </a:tr>
              <a:tr h="480071">
                <a:tc>
                  <a:txBody>
                    <a:bodyPr/>
                    <a:lstStyle/>
                    <a:p>
                      <a:pPr algn="l"/>
                      <a:r>
                        <a:rPr lang="en-US" sz="2800" dirty="0" smtClean="0"/>
                        <a:t>Ed Ball Building</a:t>
                      </a:r>
                      <a:endParaRPr lang="en-US" sz="2800" dirty="0"/>
                    </a:p>
                  </a:txBody>
                  <a:tcPr marL="121441" marR="121441" marT="60721" marB="60721"/>
                </a:tc>
                <a:tc>
                  <a:txBody>
                    <a:bodyPr/>
                    <a:lstStyle/>
                    <a:p>
                      <a:pPr algn="r"/>
                      <a:r>
                        <a:rPr lang="en-US" sz="2800" dirty="0" smtClean="0"/>
                        <a:t>16,021.31</a:t>
                      </a:r>
                      <a:endParaRPr lang="en-US" sz="2800" dirty="0"/>
                    </a:p>
                  </a:txBody>
                  <a:tcPr marL="121441" marR="121441" marT="60721" marB="60721"/>
                </a:tc>
              </a:tr>
              <a:tr h="480071">
                <a:tc>
                  <a:txBody>
                    <a:bodyPr/>
                    <a:lstStyle/>
                    <a:p>
                      <a:pPr algn="l"/>
                      <a:r>
                        <a:rPr lang="en-US" sz="2800" b="1" dirty="0" smtClean="0"/>
                        <a:t>PROJECT</a:t>
                      </a:r>
                      <a:r>
                        <a:rPr lang="en-US" sz="2800" b="1" baseline="0" dirty="0" smtClean="0"/>
                        <a:t> TOTALS</a:t>
                      </a:r>
                      <a:endParaRPr lang="en-US" sz="2800" b="1" dirty="0"/>
                    </a:p>
                  </a:txBody>
                  <a:tcPr marL="121441" marR="121441" marT="60721" marB="60721"/>
                </a:tc>
                <a:tc>
                  <a:txBody>
                    <a:bodyPr/>
                    <a:lstStyle/>
                    <a:p>
                      <a:pPr algn="r"/>
                      <a:r>
                        <a:rPr lang="en-US" sz="2800" b="1" dirty="0" smtClean="0"/>
                        <a:t>1,055,259.98</a:t>
                      </a:r>
                    </a:p>
                  </a:txBody>
                  <a:tcPr marL="121441" marR="121441" marT="60721" marB="60721"/>
                </a:tc>
              </a:tr>
            </a:tbl>
          </a:graphicData>
        </a:graphic>
      </p:graphicFrame>
    </p:spTree>
    <p:extLst>
      <p:ext uri="{BB962C8B-B14F-4D97-AF65-F5344CB8AC3E}">
        <p14:creationId xmlns:p14="http://schemas.microsoft.com/office/powerpoint/2010/main" val="254177115"/>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ART IN PUBLIC PLACES\ADMINISTRATION\INTERNSHIPS\individual files\2017\Zachary Mease\Winton Drive\Google Maps Images\Cit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371" y="0"/>
            <a:ext cx="7421562" cy="62785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ART IN PUBLIC PLACES\ADMINISTRATION\INTERNSHIPS\individual files\2017\Zachary Mease\Law and Liberty\Google Maps Images\Neighborhoo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9041" y="3581400"/>
            <a:ext cx="6975760" cy="6172202"/>
          </a:xfrm>
          <a:prstGeom prst="rect">
            <a:avLst/>
          </a:prstGeom>
          <a:noFill/>
          <a:ln w="50800">
            <a:solidFill>
              <a:srgbClr val="FFC000"/>
            </a:solidFill>
          </a:ln>
          <a:extLst>
            <a:ext uri="{909E8E84-426E-40dd-AFC4-6F175D3DCCD1}">
              <a14:hiddenFill xmlns:a14="http://schemas.microsoft.com/office/drawing/2010/main">
                <a:solidFill>
                  <a:srgbClr val="FFFFFF"/>
                </a:solidFill>
              </a14:hiddenFill>
            </a:ext>
          </a:extLst>
        </p:spPr>
      </p:pic>
      <p:pic>
        <p:nvPicPr>
          <p:cNvPr id="163" name="image1.jpg"/>
          <p:cNvPicPr>
            <a:picLocks noChangeAspect="1"/>
          </p:cNvPicPr>
          <p:nvPr/>
        </p:nvPicPr>
        <p:blipFill>
          <a:blip>
            <a:extLst/>
          </a:blip>
          <a:stretch>
            <a:fillRect/>
          </a:stretch>
        </p:blipFill>
        <p:spPr>
          <a:xfrm>
            <a:off x="9906226" y="8696960"/>
            <a:ext cx="1036772" cy="997035"/>
          </a:xfrm>
          <a:prstGeom prst="rect">
            <a:avLst/>
          </a:prstGeom>
          <a:ln w="12700">
            <a:miter lim="400000"/>
          </a:ln>
        </p:spPr>
      </p:pic>
      <p:pic>
        <p:nvPicPr>
          <p:cNvPr id="164" name="image10.png"/>
          <p:cNvPicPr>
            <a:picLocks noChangeAspect="1"/>
          </p:cNvPicPr>
          <p:nvPr/>
        </p:nvPicPr>
        <p:blipFill>
          <a:blip r:embed="rId5">
            <a:extLst/>
          </a:blip>
          <a:stretch>
            <a:fillRect/>
          </a:stretch>
        </p:blipFill>
        <p:spPr>
          <a:xfrm>
            <a:off x="10945706" y="8726762"/>
            <a:ext cx="1632826" cy="810092"/>
          </a:xfrm>
          <a:prstGeom prst="rect">
            <a:avLst/>
          </a:prstGeom>
          <a:ln w="12700">
            <a:miter lim="400000"/>
          </a:ln>
        </p:spPr>
      </p:pic>
      <p:pic>
        <p:nvPicPr>
          <p:cNvPr id="165" name="image11.jpg"/>
          <p:cNvPicPr>
            <a:picLocks noChangeAspect="1"/>
          </p:cNvPicPr>
          <p:nvPr/>
        </p:nvPicPr>
        <p:blipFill>
          <a:blip r:embed="rId6">
            <a:extLst/>
          </a:blip>
          <a:srcRect r="8428"/>
          <a:stretch>
            <a:fillRect/>
          </a:stretch>
        </p:blipFill>
        <p:spPr>
          <a:xfrm>
            <a:off x="8659029" y="8726762"/>
            <a:ext cx="1311318" cy="848023"/>
          </a:xfrm>
          <a:prstGeom prst="rect">
            <a:avLst/>
          </a:prstGeom>
          <a:ln w="12700">
            <a:miter lim="400000"/>
          </a:ln>
        </p:spPr>
      </p:pic>
      <p:sp>
        <p:nvSpPr>
          <p:cNvPr id="167" name="Shape 167"/>
          <p:cNvSpPr>
            <a:spLocks noGrp="1"/>
          </p:cNvSpPr>
          <p:nvPr>
            <p:ph type="sldNum" sz="quarter" idx="2"/>
          </p:nvPr>
        </p:nvSpPr>
        <p:spPr>
          <a:xfrm>
            <a:off x="12105251" y="9114114"/>
            <a:ext cx="249310" cy="37134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20</a:t>
            </a:fld>
            <a:endParaRPr/>
          </a:p>
        </p:txBody>
      </p:sp>
      <p:grpSp>
        <p:nvGrpSpPr>
          <p:cNvPr id="171" name="Group 171"/>
          <p:cNvGrpSpPr/>
          <p:nvPr/>
        </p:nvGrpSpPr>
        <p:grpSpPr>
          <a:xfrm>
            <a:off x="-1879708" y="694"/>
            <a:ext cx="6519535" cy="9752214"/>
            <a:chOff x="4219" y="0"/>
            <a:chExt cx="6519533" cy="9752213"/>
          </a:xfrm>
        </p:grpSpPr>
        <p:sp>
          <p:nvSpPr>
            <p:cNvPr id="169" name="Shape 169"/>
            <p:cNvSpPr/>
            <p:nvPr/>
          </p:nvSpPr>
          <p:spPr>
            <a:xfrm>
              <a:off x="1864611" y="0"/>
              <a:ext cx="1976685" cy="9752213"/>
            </a:xfrm>
            <a:prstGeom prst="rect">
              <a:avLst/>
            </a:prstGeom>
            <a:blipFill rotWithShape="1">
              <a:blip r:embed="rId7"/>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725408" y="2252939"/>
              <a:ext cx="7978788"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LAW AND LIBERY</a:t>
              </a:r>
            </a:p>
            <a:p>
              <a:r>
                <a:rPr lang="en-US" dirty="0" smtClean="0"/>
                <a:t>Neighborhood</a:t>
              </a:r>
            </a:p>
            <a:p>
              <a:endParaRPr dirty="0"/>
            </a:p>
          </p:txBody>
        </p:sp>
      </p:grpSp>
      <p:sp>
        <p:nvSpPr>
          <p:cNvPr id="18" name="Rectangle 17"/>
          <p:cNvSpPr/>
          <p:nvPr/>
        </p:nvSpPr>
        <p:spPr>
          <a:xfrm>
            <a:off x="4637210" y="3032919"/>
            <a:ext cx="188790" cy="167481"/>
          </a:xfrm>
          <a:prstGeom prst="rect">
            <a:avLst/>
          </a:prstGeom>
          <a:noFill/>
          <a:ln w="50800" cap="flat">
            <a:solidFill>
              <a:srgbClr val="FFC000"/>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cxnSp>
        <p:nvCxnSpPr>
          <p:cNvPr id="4" name="Straight Connector 3"/>
          <p:cNvCxnSpPr/>
          <p:nvPr/>
        </p:nvCxnSpPr>
        <p:spPr>
          <a:xfrm flipH="1" flipV="1">
            <a:off x="4637210" y="3200401"/>
            <a:ext cx="1391831" cy="6553201"/>
          </a:xfrm>
          <a:prstGeom prst="line">
            <a:avLst/>
          </a:prstGeom>
          <a:noFill/>
          <a:ln w="50800" cap="flat">
            <a:solidFill>
              <a:srgbClr val="FFC000"/>
            </a:solidFill>
            <a:prstDash val="solid"/>
            <a:bevel/>
          </a:ln>
          <a:effectLst/>
          <a:sp3d/>
        </p:spPr>
        <p:style>
          <a:lnRef idx="0">
            <a:scrgbClr r="0" g="0" b="0"/>
          </a:lnRef>
          <a:fillRef idx="0">
            <a:scrgbClr r="0" g="0" b="0"/>
          </a:fillRef>
          <a:effectRef idx="0">
            <a:scrgbClr r="0" g="0" b="0"/>
          </a:effectRef>
          <a:fontRef idx="none"/>
        </p:style>
      </p:cxnSp>
      <p:cxnSp>
        <p:nvCxnSpPr>
          <p:cNvPr id="20" name="Straight Connector 19"/>
          <p:cNvCxnSpPr/>
          <p:nvPr/>
        </p:nvCxnSpPr>
        <p:spPr>
          <a:xfrm flipH="1" flipV="1">
            <a:off x="4826001" y="3032920"/>
            <a:ext cx="8178800" cy="548480"/>
          </a:xfrm>
          <a:prstGeom prst="line">
            <a:avLst/>
          </a:prstGeom>
          <a:noFill/>
          <a:ln w="50800" cap="flat">
            <a:solidFill>
              <a:srgbClr val="FFC000"/>
            </a:solidFill>
            <a:prstDash val="solid"/>
            <a:bevel/>
          </a:ln>
          <a:effectLst/>
          <a:sp3d/>
        </p:spPr>
        <p:style>
          <a:lnRef idx="0">
            <a:scrgbClr r="0" g="0" b="0"/>
          </a:lnRef>
          <a:fillRef idx="0">
            <a:scrgbClr r="0" g="0" b="0"/>
          </a:fillRef>
          <a:effectRef idx="0">
            <a:scrgbClr r="0" g="0" b="0"/>
          </a:effectRef>
          <a:fontRef idx="none"/>
        </p:style>
      </p:cxnSp>
      <p:grpSp>
        <p:nvGrpSpPr>
          <p:cNvPr id="23" name="Group 22"/>
          <p:cNvGrpSpPr/>
          <p:nvPr/>
        </p:nvGrpSpPr>
        <p:grpSpPr>
          <a:xfrm>
            <a:off x="8310278" y="6245660"/>
            <a:ext cx="1330449" cy="533479"/>
            <a:chOff x="2200151" y="914400"/>
            <a:chExt cx="1330449" cy="533479"/>
          </a:xfrm>
          <a:solidFill>
            <a:schemeClr val="accent6">
              <a:lumMod val="75000"/>
              <a:alpha val="70000"/>
            </a:schemeClr>
          </a:solidFill>
        </p:grpSpPr>
        <p:sp>
          <p:nvSpPr>
            <p:cNvPr id="24" name="5-Point Star 23"/>
            <p:cNvSpPr/>
            <p:nvPr/>
          </p:nvSpPr>
          <p:spPr>
            <a:xfrm>
              <a:off x="307340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5" name="TextBox 24"/>
            <p:cNvSpPr txBox="1"/>
            <p:nvPr/>
          </p:nvSpPr>
          <p:spPr>
            <a:xfrm>
              <a:off x="2200151" y="914400"/>
              <a:ext cx="764371"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Site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sp>
        <p:nvSpPr>
          <p:cNvPr id="30" name="TextBox 29"/>
          <p:cNvSpPr txBox="1"/>
          <p:nvPr/>
        </p:nvSpPr>
        <p:spPr>
          <a:xfrm>
            <a:off x="9634394" y="493772"/>
            <a:ext cx="3108561" cy="841256"/>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400" dirty="0" smtClean="0">
                <a:solidFill>
                  <a:schemeClr val="bg1"/>
                </a:solidFill>
                <a:latin typeface="Calibri" pitchFamily="34" charset="0"/>
              </a:rPr>
              <a:t>501 West Adams Street, Jacksonville, FL 32202</a:t>
            </a:r>
            <a:endParaRPr lang="en-US" sz="2400" dirty="0">
              <a:solidFill>
                <a:schemeClr val="bg1"/>
              </a:solidFill>
              <a:latin typeface="Calibri" pitchFamily="34" charset="0"/>
            </a:endParaRPr>
          </a:p>
        </p:txBody>
      </p:sp>
      <p:sp>
        <p:nvSpPr>
          <p:cNvPr id="31" name="TextBox 30"/>
          <p:cNvSpPr txBox="1"/>
          <p:nvPr/>
        </p:nvSpPr>
        <p:spPr>
          <a:xfrm>
            <a:off x="9634394" y="1585476"/>
            <a:ext cx="3108561" cy="471924"/>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400" dirty="0" smtClean="0">
                <a:solidFill>
                  <a:schemeClr val="bg1"/>
                </a:solidFill>
                <a:latin typeface="Calibri" pitchFamily="34" charset="0"/>
              </a:rPr>
              <a:t>Planning District 1</a:t>
            </a:r>
            <a:endParaRPr lang="en-US" sz="2400" dirty="0">
              <a:solidFill>
                <a:schemeClr val="bg1"/>
              </a:solidFill>
              <a:latin typeface="Calibri" pitchFamily="34" charset="0"/>
            </a:endParaRPr>
          </a:p>
        </p:txBody>
      </p:sp>
      <p:sp>
        <p:nvSpPr>
          <p:cNvPr id="33" name="TextBox 32"/>
          <p:cNvSpPr txBox="1"/>
          <p:nvPr/>
        </p:nvSpPr>
        <p:spPr>
          <a:xfrm>
            <a:off x="9640727" y="2286000"/>
            <a:ext cx="3108561" cy="471924"/>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400" dirty="0" smtClean="0">
                <a:solidFill>
                  <a:schemeClr val="bg1"/>
                </a:solidFill>
                <a:latin typeface="Calibri" pitchFamily="34" charset="0"/>
              </a:rPr>
              <a:t>Council District 7</a:t>
            </a:r>
            <a:endParaRPr lang="en-US" sz="2400" dirty="0">
              <a:solidFill>
                <a:schemeClr val="bg1"/>
              </a:solidFill>
              <a:latin typeface="Calibri" pitchFamily="34" charset="0"/>
            </a:endParaRPr>
          </a:p>
        </p:txBody>
      </p:sp>
    </p:spTree>
    <p:extLst>
      <p:ext uri="{BB962C8B-B14F-4D97-AF65-F5344CB8AC3E}">
        <p14:creationId xmlns:p14="http://schemas.microsoft.com/office/powerpoint/2010/main" val="397493814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S:\ART IN PUBLIC PLACES\ADMINISTRATION\INTERNSHIPS\individual files\2017\Zachary Mease\Law and Liberty\Google Maps Images\Neighborhoo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379" y="0"/>
            <a:ext cx="11023422" cy="9753602"/>
          </a:xfrm>
          <a:prstGeom prst="rect">
            <a:avLst/>
          </a:prstGeom>
          <a:noFill/>
          <a:ln w="0">
            <a:noFill/>
          </a:ln>
          <a:extLst>
            <a:ext uri="{909E8E84-426E-40dd-AFC4-6F175D3DCCD1}">
              <a14:hiddenFill xmlns:a14="http://schemas.microsoft.com/office/drawing/2010/main">
                <a:solidFill>
                  <a:srgbClr val="FFFFFF"/>
                </a:solidFill>
              </a14:hiddenFill>
            </a:ext>
          </a:extLst>
        </p:spPr>
      </p:pic>
      <p:grpSp>
        <p:nvGrpSpPr>
          <p:cNvPr id="171" name="Group 171"/>
          <p:cNvGrpSpPr/>
          <p:nvPr/>
        </p:nvGrpSpPr>
        <p:grpSpPr>
          <a:xfrm>
            <a:off x="-1879504" y="694"/>
            <a:ext cx="6519536" cy="9752214"/>
            <a:chOff x="4423" y="0"/>
            <a:chExt cx="6519533" cy="9752212"/>
          </a:xfrm>
        </p:grpSpPr>
        <p:sp>
          <p:nvSpPr>
            <p:cNvPr id="169" name="Shape 169"/>
            <p:cNvSpPr/>
            <p:nvPr/>
          </p:nvSpPr>
          <p:spPr>
            <a:xfrm>
              <a:off x="1864611" y="0"/>
              <a:ext cx="1976685" cy="9752212"/>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603278" y="2374866"/>
              <a:ext cx="7734936"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LAW &amp; LIBERTY</a:t>
              </a:r>
              <a:endParaRPr lang="en-US" dirty="0"/>
            </a:p>
            <a:p>
              <a:r>
                <a:rPr lang="en-US" dirty="0" smtClean="0"/>
                <a:t>Neighborhood Details</a:t>
              </a:r>
            </a:p>
            <a:p>
              <a:endParaRPr dirty="0"/>
            </a:p>
          </p:txBody>
        </p:sp>
      </p:grpSp>
      <p:grpSp>
        <p:nvGrpSpPr>
          <p:cNvPr id="23" name="Group 22"/>
          <p:cNvGrpSpPr/>
          <p:nvPr/>
        </p:nvGrpSpPr>
        <p:grpSpPr>
          <a:xfrm>
            <a:off x="2170011" y="2076527"/>
            <a:ext cx="2732189" cy="1047673"/>
            <a:chOff x="1962329" y="323927"/>
            <a:chExt cx="2732189" cy="1047673"/>
          </a:xfrm>
        </p:grpSpPr>
        <p:sp>
          <p:nvSpPr>
            <p:cNvPr id="24" name="5-Point Star 23"/>
            <p:cNvSpPr/>
            <p:nvPr/>
          </p:nvSpPr>
          <p:spPr>
            <a:xfrm>
              <a:off x="3073400" y="914400"/>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5" name="TextBox 24"/>
            <p:cNvSpPr txBox="1"/>
            <p:nvPr/>
          </p:nvSpPr>
          <p:spPr>
            <a:xfrm>
              <a:off x="1962329" y="323927"/>
              <a:ext cx="2732189" cy="533479"/>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2800" dirty="0" smtClean="0">
                  <a:solidFill>
                    <a:schemeClr val="bg1"/>
                  </a:solidFill>
                  <a:latin typeface="Calibri" pitchFamily="34" charset="0"/>
                </a:rPr>
                <a:t>Shotgun Housing</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26" name="Group 25"/>
          <p:cNvGrpSpPr/>
          <p:nvPr/>
        </p:nvGrpSpPr>
        <p:grpSpPr>
          <a:xfrm>
            <a:off x="7762098" y="8000921"/>
            <a:ext cx="2967004" cy="1253752"/>
            <a:chOff x="1818498" y="117848"/>
            <a:chExt cx="2967004" cy="1253752"/>
          </a:xfrm>
        </p:grpSpPr>
        <p:sp>
          <p:nvSpPr>
            <p:cNvPr id="27" name="5-Point Star 26"/>
            <p:cNvSpPr/>
            <p:nvPr/>
          </p:nvSpPr>
          <p:spPr>
            <a:xfrm>
              <a:off x="3073400" y="914400"/>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8" name="TextBox 27"/>
            <p:cNvSpPr txBox="1"/>
            <p:nvPr/>
          </p:nvSpPr>
          <p:spPr>
            <a:xfrm>
              <a:off x="1818498" y="117848"/>
              <a:ext cx="2967004" cy="533479"/>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smtClean="0">
                  <a:ln>
                    <a:noFill/>
                  </a:ln>
                  <a:solidFill>
                    <a:schemeClr val="bg1"/>
                  </a:solidFill>
                  <a:effectLst/>
                  <a:uFillTx/>
                  <a:latin typeface="Calibri" pitchFamily="34" charset="0"/>
                  <a:sym typeface="Helvetica Light"/>
                </a:rPr>
                <a:t>Everbank</a:t>
              </a:r>
              <a:r>
                <a:rPr kumimoji="0" lang="en-US" sz="2800" b="0" i="0" u="none" strike="noStrike" cap="none" spc="0" normalizeH="0" baseline="0" dirty="0" smtClean="0">
                  <a:ln>
                    <a:noFill/>
                  </a:ln>
                  <a:solidFill>
                    <a:schemeClr val="bg1"/>
                  </a:solidFill>
                  <a:effectLst/>
                  <a:uFillTx/>
                  <a:latin typeface="Calibri" pitchFamily="34" charset="0"/>
                  <a:sym typeface="Helvetica Light"/>
                </a:rPr>
                <a:t> Building</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32" name="Group 31"/>
          <p:cNvGrpSpPr/>
          <p:nvPr/>
        </p:nvGrpSpPr>
        <p:grpSpPr>
          <a:xfrm>
            <a:off x="9374278" y="5040960"/>
            <a:ext cx="2709647" cy="964367"/>
            <a:chOff x="206312" y="773629"/>
            <a:chExt cx="2709647" cy="964367"/>
          </a:xfrm>
        </p:grpSpPr>
        <p:sp>
          <p:nvSpPr>
            <p:cNvPr id="33" name="5-Point Star 32"/>
            <p:cNvSpPr/>
            <p:nvPr/>
          </p:nvSpPr>
          <p:spPr>
            <a:xfrm>
              <a:off x="2458759" y="918835"/>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34" name="TextBox 33"/>
            <p:cNvSpPr txBox="1"/>
            <p:nvPr/>
          </p:nvSpPr>
          <p:spPr>
            <a:xfrm>
              <a:off x="206312" y="773629"/>
              <a:ext cx="2088187" cy="964367"/>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2800" dirty="0" smtClean="0">
                  <a:solidFill>
                    <a:schemeClr val="bg1"/>
                  </a:solidFill>
                  <a:latin typeface="Calibri" pitchFamily="34" charset="0"/>
                </a:rPr>
                <a:t>Federal Courthouse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38" name="Group 37"/>
          <p:cNvGrpSpPr/>
          <p:nvPr/>
        </p:nvGrpSpPr>
        <p:grpSpPr>
          <a:xfrm>
            <a:off x="4902200" y="4387367"/>
            <a:ext cx="2719685" cy="964367"/>
            <a:chOff x="810915" y="698957"/>
            <a:chExt cx="2719685" cy="964367"/>
          </a:xfrm>
          <a:solidFill>
            <a:schemeClr val="accent6">
              <a:lumMod val="75000"/>
              <a:alpha val="70000"/>
            </a:schemeClr>
          </a:solidFill>
        </p:grpSpPr>
        <p:sp>
          <p:nvSpPr>
            <p:cNvPr id="39" name="5-Point Star 38"/>
            <p:cNvSpPr/>
            <p:nvPr/>
          </p:nvSpPr>
          <p:spPr>
            <a:xfrm>
              <a:off x="307340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40" name="TextBox 39"/>
            <p:cNvSpPr txBox="1"/>
            <p:nvPr/>
          </p:nvSpPr>
          <p:spPr>
            <a:xfrm>
              <a:off x="810915" y="698957"/>
              <a:ext cx="2153607" cy="964367"/>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Duval County</a:t>
              </a:r>
              <a:r>
                <a:rPr kumimoji="0" lang="en-US" sz="2800" b="0" i="0" u="none" strike="noStrike" cap="none" spc="0" normalizeH="0" dirty="0" smtClean="0">
                  <a:ln>
                    <a:noFill/>
                  </a:ln>
                  <a:solidFill>
                    <a:schemeClr val="bg1"/>
                  </a:solidFill>
                  <a:effectLst/>
                  <a:uFillTx/>
                  <a:latin typeface="Calibri" pitchFamily="34" charset="0"/>
                  <a:sym typeface="Helvetica Light"/>
                </a:rPr>
                <a:t> Courthouse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43" name="Group 42"/>
          <p:cNvGrpSpPr/>
          <p:nvPr/>
        </p:nvGrpSpPr>
        <p:grpSpPr>
          <a:xfrm>
            <a:off x="5327366" y="2362239"/>
            <a:ext cx="2971800" cy="533479"/>
            <a:chOff x="3073400" y="876260"/>
            <a:chExt cx="2971800" cy="533479"/>
          </a:xfrm>
        </p:grpSpPr>
        <p:sp>
          <p:nvSpPr>
            <p:cNvPr id="44" name="5-Point Star 43"/>
            <p:cNvSpPr/>
            <p:nvPr/>
          </p:nvSpPr>
          <p:spPr>
            <a:xfrm>
              <a:off x="3073400" y="914400"/>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45" name="TextBox 44"/>
            <p:cNvSpPr txBox="1"/>
            <p:nvPr/>
          </p:nvSpPr>
          <p:spPr>
            <a:xfrm>
              <a:off x="3683000" y="876260"/>
              <a:ext cx="2362200" cy="533479"/>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2800" dirty="0" smtClean="0">
                  <a:solidFill>
                    <a:schemeClr val="bg1"/>
                  </a:solidFill>
                  <a:latin typeface="Calibri" pitchFamily="34" charset="0"/>
                </a:rPr>
                <a:t>Masonic Lodge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spTree>
    <p:extLst>
      <p:ext uri="{BB962C8B-B14F-4D97-AF65-F5344CB8AC3E}">
        <p14:creationId xmlns:p14="http://schemas.microsoft.com/office/powerpoint/2010/main" val="361885998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69"/>
          <p:cNvSpPr/>
          <p:nvPr/>
        </p:nvSpPr>
        <p:spPr>
          <a:xfrm>
            <a:off x="0" y="0"/>
            <a:ext cx="13004800" cy="9753600"/>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55" name="Shape 155"/>
          <p:cNvSpPr/>
          <p:nvPr/>
        </p:nvSpPr>
        <p:spPr>
          <a:xfrm rot="21594238">
            <a:off x="5997049"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LAW &amp; LIBERTY</a:t>
            </a:r>
          </a:p>
          <a:p>
            <a:pPr algn="l">
              <a:lnSpc>
                <a:spcPct val="70000"/>
              </a:lnSpc>
              <a:defRPr sz="6000" b="1">
                <a:ln w="7619">
                  <a:solidFill>
                    <a:srgbClr val="FFFFFF"/>
                  </a:solidFill>
                </a:ln>
                <a:noFill/>
                <a:latin typeface="Calibri"/>
                <a:ea typeface="Calibri"/>
                <a:cs typeface="Calibri"/>
                <a:sym typeface="Calibri"/>
              </a:defRPr>
            </a:pPr>
            <a:r>
              <a:rPr lang="en-US" dirty="0" smtClean="0"/>
              <a:t>Object Description</a:t>
            </a:r>
            <a:endParaRPr dirty="0"/>
          </a:p>
        </p:txBody>
      </p:sp>
      <p:sp>
        <p:nvSpPr>
          <p:cNvPr id="2" name="AutoShape 2" descr="Displaying Screen Shot 2017-02-03 at 3.40.19 PM.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isplaying Screen Shot 2017-02-03 at 3.40.19 PM.p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1244600" y="3583584"/>
            <a:ext cx="6629400" cy="4411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indent="-571500" algn="l">
              <a:buFont typeface="Arial" pitchFamily="34" charset="0"/>
              <a:buChar char="•"/>
            </a:pPr>
            <a:r>
              <a:rPr lang="en-US" sz="2800" dirty="0">
                <a:solidFill>
                  <a:schemeClr val="bg1"/>
                </a:solidFill>
              </a:rPr>
              <a:t>T</a:t>
            </a:r>
            <a:r>
              <a:rPr lang="en-US" sz="2800" dirty="0" smtClean="0">
                <a:solidFill>
                  <a:schemeClr val="bg1"/>
                </a:solidFill>
              </a:rPr>
              <a:t>wo-component </a:t>
            </a:r>
            <a:r>
              <a:rPr lang="en-US" sz="2800" dirty="0">
                <a:solidFill>
                  <a:schemeClr val="bg1"/>
                </a:solidFill>
              </a:rPr>
              <a:t>piece that was formerly installed at the previous courthouse with </a:t>
            </a:r>
            <a:r>
              <a:rPr lang="en-US" sz="2800" i="1" dirty="0">
                <a:solidFill>
                  <a:schemeClr val="bg1"/>
                </a:solidFill>
              </a:rPr>
              <a:t>Law</a:t>
            </a:r>
            <a:r>
              <a:rPr lang="en-US" sz="2800" dirty="0">
                <a:solidFill>
                  <a:schemeClr val="bg1"/>
                </a:solidFill>
              </a:rPr>
              <a:t> staggered above </a:t>
            </a:r>
            <a:r>
              <a:rPr lang="en-US" sz="2800" i="1" dirty="0">
                <a:solidFill>
                  <a:schemeClr val="bg1"/>
                </a:solidFill>
              </a:rPr>
              <a:t>Liberty</a:t>
            </a:r>
            <a:r>
              <a:rPr lang="en-US" sz="2800" dirty="0">
                <a:solidFill>
                  <a:schemeClr val="bg1"/>
                </a:solidFill>
              </a:rPr>
              <a:t> as the two figures reach towards each other. </a:t>
            </a:r>
          </a:p>
          <a:p>
            <a:pPr marL="571500" indent="-571500" algn="l">
              <a:buFont typeface="Arial" pitchFamily="34" charset="0"/>
              <a:buChar char="•"/>
            </a:pPr>
            <a:r>
              <a:rPr lang="en-US" sz="2800" dirty="0" smtClean="0">
                <a:solidFill>
                  <a:schemeClr val="bg1"/>
                </a:solidFill>
              </a:rPr>
              <a:t>Originally </a:t>
            </a:r>
            <a:r>
              <a:rPr lang="en-US" sz="2800" dirty="0">
                <a:solidFill>
                  <a:schemeClr val="bg1"/>
                </a:solidFill>
              </a:rPr>
              <a:t>the constellation of Libra was painted on the wall to which the bronze figures were attached</a:t>
            </a:r>
            <a:r>
              <a:rPr lang="en-US" sz="2800" dirty="0" smtClean="0">
                <a:solidFill>
                  <a:schemeClr val="bg1"/>
                </a:solidFill>
              </a:rPr>
              <a:t>.</a:t>
            </a:r>
          </a:p>
          <a:p>
            <a:pPr marL="571500" indent="-571500" algn="l">
              <a:buFont typeface="Arial" pitchFamily="34" charset="0"/>
              <a:buChar char="•"/>
            </a:pPr>
            <a:r>
              <a:rPr lang="en-US" sz="2800" dirty="0" smtClean="0">
                <a:solidFill>
                  <a:schemeClr val="bg1"/>
                </a:solidFill>
              </a:rPr>
              <a:t>Currently in storage.</a:t>
            </a:r>
          </a:p>
          <a:p>
            <a:pPr marL="571500" indent="-571500" algn="l">
              <a:buFont typeface="Arial" pitchFamily="34" charset="0"/>
              <a:buChar char="•"/>
            </a:pPr>
            <a:r>
              <a:rPr lang="en-US" sz="2800" dirty="0" smtClean="0">
                <a:solidFill>
                  <a:schemeClr val="bg1"/>
                </a:solidFill>
              </a:rPr>
              <a:t>Will be located out of reach, indoors</a:t>
            </a:r>
            <a:endParaRPr lang="en-US" sz="2800" dirty="0">
              <a:solidFill>
                <a:schemeClr val="bg1"/>
              </a:solidFill>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547099" y="3162300"/>
            <a:ext cx="3765073" cy="56425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4441662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69"/>
          <p:cNvSpPr/>
          <p:nvPr/>
        </p:nvSpPr>
        <p:spPr>
          <a:xfrm>
            <a:off x="0" y="0"/>
            <a:ext cx="13004800" cy="9753600"/>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2" name="AutoShape 2" descr="Displaying Screen Shot 2017-02-03 at 3.40.19 PM.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isplaying Screen Shot 2017-02-03 at 3.40.19 PM.p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1244600" y="3398223"/>
            <a:ext cx="6248400"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indent="-571500" algn="l">
              <a:buFont typeface="Arial" pitchFamily="34" charset="0"/>
              <a:buChar char="•"/>
            </a:pPr>
            <a:r>
              <a:rPr lang="en-US" sz="2800" dirty="0">
                <a:solidFill>
                  <a:schemeClr val="bg1"/>
                </a:solidFill>
              </a:rPr>
              <a:t>The surfaces appear to be a high polished bronze with a lacquer coating.</a:t>
            </a: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sz="2800" dirty="0" smtClean="0">
                <a:solidFill>
                  <a:schemeClr val="bg1"/>
                </a:solidFill>
              </a:rPr>
              <a:t>Law</a:t>
            </a:r>
          </a:p>
        </p:txBody>
      </p:sp>
      <p:sp>
        <p:nvSpPr>
          <p:cNvPr id="8" name="Shape 155"/>
          <p:cNvSpPr/>
          <p:nvPr/>
        </p:nvSpPr>
        <p:spPr>
          <a:xfrm rot="21594238">
            <a:off x="5997049"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LAW &amp; LIBERTY</a:t>
            </a:r>
          </a:p>
          <a:p>
            <a:pPr algn="l">
              <a:lnSpc>
                <a:spcPct val="70000"/>
              </a:lnSpc>
              <a:defRPr sz="6000" b="1">
                <a:ln w="7619">
                  <a:solidFill>
                    <a:srgbClr val="FFFFFF"/>
                  </a:solidFill>
                </a:ln>
                <a:noFill/>
                <a:latin typeface="Calibri"/>
                <a:ea typeface="Calibri"/>
                <a:cs typeface="Calibri"/>
                <a:sym typeface="Calibri"/>
              </a:defRPr>
            </a:pPr>
            <a:r>
              <a:rPr lang="en-US" dirty="0" smtClean="0"/>
              <a:t>Details</a:t>
            </a:r>
            <a:endParaRPr dirty="0"/>
          </a:p>
        </p:txBody>
      </p:sp>
      <p:sp>
        <p:nvSpPr>
          <p:cNvPr id="10" name="TextBox 9"/>
          <p:cNvSpPr txBox="1"/>
          <p:nvPr/>
        </p:nvSpPr>
        <p:spPr>
          <a:xfrm>
            <a:off x="1854200" y="5105400"/>
            <a:ext cx="563880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indent="-571500" algn="l">
              <a:buSzPct val="75000"/>
              <a:buFont typeface="Courier New" panose="02070309020205020404" pitchFamily="49" charset="0"/>
              <a:buChar char="o"/>
            </a:pPr>
            <a:r>
              <a:rPr lang="en-US" sz="2800" dirty="0" smtClean="0">
                <a:solidFill>
                  <a:schemeClr val="bg1"/>
                </a:solidFill>
              </a:rPr>
              <a:t>Male figure</a:t>
            </a:r>
          </a:p>
          <a:p>
            <a:pPr marL="571500" indent="-571500" algn="l">
              <a:buSzPct val="75000"/>
              <a:buFont typeface="Courier New" panose="02070309020205020404" pitchFamily="49" charset="0"/>
              <a:buChar char="o"/>
            </a:pPr>
            <a:r>
              <a:rPr lang="en-US" sz="2800" dirty="0" smtClean="0">
                <a:solidFill>
                  <a:schemeClr val="bg1"/>
                </a:solidFill>
              </a:rPr>
              <a:t>100” tall x 103” wide x 6” depth</a:t>
            </a:r>
          </a:p>
        </p:txBody>
      </p:sp>
      <p:sp>
        <p:nvSpPr>
          <p:cNvPr id="11" name="TextBox 10"/>
          <p:cNvSpPr txBox="1"/>
          <p:nvPr/>
        </p:nvSpPr>
        <p:spPr>
          <a:xfrm>
            <a:off x="1244600" y="6019800"/>
            <a:ext cx="5638800"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sz="2800" dirty="0" smtClean="0">
                <a:solidFill>
                  <a:schemeClr val="bg1"/>
                </a:solidFill>
              </a:rPr>
              <a:t>Liberty</a:t>
            </a:r>
          </a:p>
        </p:txBody>
      </p:sp>
      <p:sp>
        <p:nvSpPr>
          <p:cNvPr id="12" name="TextBox 11"/>
          <p:cNvSpPr txBox="1"/>
          <p:nvPr/>
        </p:nvSpPr>
        <p:spPr>
          <a:xfrm>
            <a:off x="1854200" y="6503233"/>
            <a:ext cx="563880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indent="-571500" algn="l">
              <a:buSzPct val="75000"/>
              <a:buFont typeface="Courier New" panose="02070309020205020404" pitchFamily="49" charset="0"/>
              <a:buChar char="o"/>
            </a:pPr>
            <a:r>
              <a:rPr lang="en-US" sz="2800" dirty="0" smtClean="0">
                <a:solidFill>
                  <a:schemeClr val="bg1"/>
                </a:solidFill>
              </a:rPr>
              <a:t>Female figure</a:t>
            </a:r>
          </a:p>
          <a:p>
            <a:pPr marL="571500" indent="-571500" algn="l">
              <a:buSzPct val="75000"/>
              <a:buFont typeface="Courier New" panose="02070309020205020404" pitchFamily="49" charset="0"/>
              <a:buChar char="o"/>
            </a:pPr>
            <a:r>
              <a:rPr lang="en-US" sz="2800" dirty="0" smtClean="0">
                <a:solidFill>
                  <a:schemeClr val="bg1"/>
                </a:solidFill>
              </a:rPr>
              <a:t>94” tall x 112” wide x 6” depth</a:t>
            </a:r>
          </a:p>
        </p:txBody>
      </p:sp>
      <p:pic>
        <p:nvPicPr>
          <p:cNvPr id="13"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7359" r="15940"/>
          <a:stretch/>
        </p:blipFill>
        <p:spPr bwMode="auto">
          <a:xfrm>
            <a:off x="7712847" y="3200399"/>
            <a:ext cx="4402953" cy="51816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838012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69"/>
          <p:cNvSpPr/>
          <p:nvPr/>
        </p:nvSpPr>
        <p:spPr>
          <a:xfrm>
            <a:off x="0" y="0"/>
            <a:ext cx="13004800" cy="9753600"/>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2" name="AutoShape 2" descr="Displaying Screen Shot 2017-02-03 at 3.40.19 PM.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isplaying Screen Shot 2017-02-03 at 3.40.19 PM.p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1244600" y="3030381"/>
            <a:ext cx="9906000" cy="225702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indent="-571500" algn="l">
              <a:buFont typeface="Arial" pitchFamily="34" charset="0"/>
              <a:buChar char="•"/>
            </a:pPr>
            <a:r>
              <a:rPr lang="en-US" sz="2800" dirty="0" smtClean="0">
                <a:solidFill>
                  <a:schemeClr val="bg1"/>
                </a:solidFill>
              </a:rPr>
              <a:t>2 day treatment time</a:t>
            </a:r>
          </a:p>
          <a:p>
            <a:pPr marL="571500" indent="-571500" algn="l">
              <a:buFont typeface="Arial" pitchFamily="34" charset="0"/>
              <a:buChar char="•"/>
            </a:pPr>
            <a:r>
              <a:rPr lang="en-US" sz="2800" dirty="0" smtClean="0">
                <a:solidFill>
                  <a:schemeClr val="bg1"/>
                </a:solidFill>
              </a:rPr>
              <a:t>2 people needed</a:t>
            </a:r>
          </a:p>
          <a:p>
            <a:pPr marL="571500" indent="-571500" algn="l">
              <a:buFont typeface="Arial" pitchFamily="34" charset="0"/>
              <a:buChar char="•"/>
            </a:pPr>
            <a:r>
              <a:rPr lang="en-US" sz="2800" dirty="0" smtClean="0">
                <a:solidFill>
                  <a:schemeClr val="bg1"/>
                </a:solidFill>
              </a:rPr>
              <a:t>$500.00 materials cost (approx.)</a:t>
            </a:r>
          </a:p>
          <a:p>
            <a:pPr marL="571500" indent="-571500" algn="l">
              <a:buFont typeface="Arial" pitchFamily="34" charset="0"/>
              <a:buChar char="•"/>
            </a:pPr>
            <a:r>
              <a:rPr lang="en-US" sz="2800" dirty="0" smtClean="0">
                <a:solidFill>
                  <a:schemeClr val="bg1"/>
                </a:solidFill>
              </a:rPr>
              <a:t>$5,100.00 treatment cost (approx.)</a:t>
            </a:r>
          </a:p>
          <a:p>
            <a:pPr marL="571500" indent="-571500" algn="l">
              <a:buFont typeface="Arial" pitchFamily="34" charset="0"/>
              <a:buChar char="•"/>
            </a:pPr>
            <a:r>
              <a:rPr lang="en-US" sz="2800" dirty="0" smtClean="0">
                <a:solidFill>
                  <a:schemeClr val="bg1"/>
                </a:solidFill>
              </a:rPr>
              <a:t>Should be treated prior to re-installation</a:t>
            </a:r>
            <a:endParaRPr lang="en-US" sz="2800" dirty="0">
              <a:solidFill>
                <a:schemeClr val="bg1"/>
              </a:solidFill>
            </a:endParaRPr>
          </a:p>
        </p:txBody>
      </p:sp>
      <p:sp>
        <p:nvSpPr>
          <p:cNvPr id="8" name="Shape 155"/>
          <p:cNvSpPr/>
          <p:nvPr/>
        </p:nvSpPr>
        <p:spPr>
          <a:xfrm rot="21594238">
            <a:off x="5997049"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LAW &amp; LIBERTY</a:t>
            </a:r>
          </a:p>
          <a:p>
            <a:pPr algn="l">
              <a:lnSpc>
                <a:spcPct val="70000"/>
              </a:lnSpc>
              <a:defRPr sz="6000" b="1">
                <a:ln w="7619">
                  <a:solidFill>
                    <a:srgbClr val="FFFFFF"/>
                  </a:solidFill>
                </a:ln>
                <a:noFill/>
                <a:latin typeface="Calibri"/>
                <a:ea typeface="Calibri"/>
                <a:cs typeface="Calibri"/>
                <a:sym typeface="Calibri"/>
              </a:defRPr>
            </a:pPr>
            <a:r>
              <a:rPr lang="en-US" dirty="0" smtClean="0"/>
              <a:t>Conservation</a:t>
            </a:r>
            <a:endParaRPr dirty="0"/>
          </a:p>
        </p:txBody>
      </p:sp>
    </p:spTree>
    <p:extLst>
      <p:ext uri="{BB962C8B-B14F-4D97-AF65-F5344CB8AC3E}">
        <p14:creationId xmlns:p14="http://schemas.microsoft.com/office/powerpoint/2010/main" val="15598073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69"/>
          <p:cNvSpPr/>
          <p:nvPr/>
        </p:nvSpPr>
        <p:spPr>
          <a:xfrm>
            <a:off x="0" y="0"/>
            <a:ext cx="13004800" cy="9753600"/>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2" name="AutoShape 2" descr="Displaying Screen Shot 2017-02-03 at 3.40.19 PM.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isplaying Screen Shot 2017-02-03 at 3.40.19 PM.p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1244600" y="2804418"/>
            <a:ext cx="6248400" cy="441146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indent="-571500" algn="l">
              <a:buFont typeface="Arial" pitchFamily="34" charset="0"/>
              <a:buChar char="•"/>
            </a:pPr>
            <a:endParaRPr lang="en-US" sz="2800" dirty="0" smtClean="0">
              <a:solidFill>
                <a:schemeClr val="bg1"/>
              </a:solidFill>
            </a:endParaRPr>
          </a:p>
          <a:p>
            <a:pPr marL="571500" indent="-571500" algn="l">
              <a:buFont typeface="Arial" pitchFamily="34" charset="0"/>
              <a:buChar char="•"/>
            </a:pPr>
            <a:r>
              <a:rPr lang="en-US" sz="2800" dirty="0">
                <a:solidFill>
                  <a:schemeClr val="bg1"/>
                </a:solidFill>
              </a:rPr>
              <a:t>Sheldon </a:t>
            </a:r>
            <a:r>
              <a:rPr lang="en-US" sz="2800" dirty="0" err="1">
                <a:solidFill>
                  <a:schemeClr val="bg1"/>
                </a:solidFill>
              </a:rPr>
              <a:t>Byran</a:t>
            </a:r>
            <a:r>
              <a:rPr lang="en-US" sz="2800" dirty="0">
                <a:solidFill>
                  <a:schemeClr val="bg1"/>
                </a:solidFill>
              </a:rPr>
              <a:t> is original artist</a:t>
            </a:r>
          </a:p>
          <a:p>
            <a:pPr marL="571500" indent="-571500" algn="l">
              <a:buFont typeface="Arial" pitchFamily="34" charset="0"/>
              <a:buChar char="•"/>
            </a:pPr>
            <a:r>
              <a:rPr lang="en-US" sz="2800" dirty="0" smtClean="0">
                <a:solidFill>
                  <a:schemeClr val="bg1"/>
                </a:solidFill>
              </a:rPr>
              <a:t>Graduated from </a:t>
            </a:r>
            <a:r>
              <a:rPr lang="en-US" sz="2800" dirty="0">
                <a:solidFill>
                  <a:schemeClr val="bg1"/>
                </a:solidFill>
              </a:rPr>
              <a:t>Andrew Jackson High </a:t>
            </a:r>
            <a:r>
              <a:rPr lang="en-US" sz="2800" dirty="0" smtClean="0">
                <a:solidFill>
                  <a:schemeClr val="bg1"/>
                </a:solidFill>
              </a:rPr>
              <a:t>School</a:t>
            </a:r>
          </a:p>
          <a:p>
            <a:pPr marL="571500" indent="-571500" algn="l">
              <a:buFont typeface="Arial" pitchFamily="34" charset="0"/>
              <a:buChar char="•"/>
            </a:pPr>
            <a:r>
              <a:rPr lang="en-US" sz="2800" dirty="0" smtClean="0">
                <a:solidFill>
                  <a:schemeClr val="bg1"/>
                </a:solidFill>
              </a:rPr>
              <a:t>Bryan considered </a:t>
            </a:r>
            <a:r>
              <a:rPr lang="en-US" sz="2800" dirty="0">
                <a:solidFill>
                  <a:schemeClr val="bg1"/>
                </a:solidFill>
              </a:rPr>
              <a:t>himself equally dedicated to oil painting and sculpture. </a:t>
            </a:r>
            <a:endParaRPr lang="en-US" sz="2800" dirty="0" smtClean="0">
              <a:solidFill>
                <a:schemeClr val="bg1"/>
              </a:solidFill>
            </a:endParaRPr>
          </a:p>
          <a:p>
            <a:pPr marL="571500" indent="-571500" algn="l">
              <a:buFont typeface="Arial" pitchFamily="34" charset="0"/>
              <a:buChar char="•"/>
            </a:pPr>
            <a:r>
              <a:rPr lang="en-US" sz="2800" dirty="0">
                <a:solidFill>
                  <a:schemeClr val="bg1"/>
                </a:solidFill>
              </a:rPr>
              <a:t>Law &amp; Liberty was considered his largest work at its 1958 installation.</a:t>
            </a:r>
          </a:p>
          <a:p>
            <a:pPr marL="571500" indent="-571500" algn="l">
              <a:buFont typeface="Arial" pitchFamily="34" charset="0"/>
              <a:buChar char="•"/>
            </a:pPr>
            <a:endParaRPr lang="en-US" sz="2800" dirty="0">
              <a:solidFill>
                <a:schemeClr val="bg1"/>
              </a:solidFill>
            </a:endParaRPr>
          </a:p>
        </p:txBody>
      </p:sp>
      <p:sp>
        <p:nvSpPr>
          <p:cNvPr id="8" name="Shape 155"/>
          <p:cNvSpPr/>
          <p:nvPr/>
        </p:nvSpPr>
        <p:spPr>
          <a:xfrm rot="21594238">
            <a:off x="5997049"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LAW &amp; LIBERTY</a:t>
            </a:r>
          </a:p>
          <a:p>
            <a:pPr algn="l">
              <a:lnSpc>
                <a:spcPct val="70000"/>
              </a:lnSpc>
              <a:defRPr sz="6000" b="1">
                <a:ln w="7619">
                  <a:solidFill>
                    <a:srgbClr val="FFFFFF"/>
                  </a:solidFill>
                </a:ln>
                <a:noFill/>
                <a:latin typeface="Calibri"/>
                <a:ea typeface="Calibri"/>
                <a:cs typeface="Calibri"/>
                <a:sym typeface="Calibri"/>
              </a:defRPr>
            </a:pPr>
            <a:r>
              <a:rPr lang="en-US" dirty="0" smtClean="0"/>
              <a:t>Sheldon Bryan</a:t>
            </a:r>
            <a:endParaRPr dirty="0"/>
          </a:p>
        </p:txBody>
      </p:sp>
    </p:spTree>
    <p:extLst>
      <p:ext uri="{BB962C8B-B14F-4D97-AF65-F5344CB8AC3E}">
        <p14:creationId xmlns:p14="http://schemas.microsoft.com/office/powerpoint/2010/main" val="421820764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69"/>
          <p:cNvSpPr/>
          <p:nvPr/>
        </p:nvSpPr>
        <p:spPr>
          <a:xfrm>
            <a:off x="438088" y="457200"/>
            <a:ext cx="12128623" cy="8839199"/>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55" name="Shape 155"/>
          <p:cNvSpPr/>
          <p:nvPr/>
        </p:nvSpPr>
        <p:spPr>
          <a:xfrm rot="21594238">
            <a:off x="4978407" y="-1363905"/>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CUBA HUNTER PARK</a:t>
            </a:r>
            <a:endParaRPr dirty="0"/>
          </a:p>
        </p:txBody>
      </p:sp>
      <p:sp>
        <p:nvSpPr>
          <p:cNvPr id="2" name="AutoShape 2" descr="Displaying Screen Shot 2017-02-03 at 3.40.19 PM.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isplaying Screen Shot 2017-02-03 at 3.40.19 PM.p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l="6730" r="3252" b="31619"/>
          <a:stretch/>
        </p:blipFill>
        <p:spPr bwMode="auto">
          <a:xfrm>
            <a:off x="438088" y="2770243"/>
            <a:ext cx="12128623" cy="59737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5059984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69"/>
          <p:cNvSpPr/>
          <p:nvPr/>
        </p:nvSpPr>
        <p:spPr>
          <a:xfrm>
            <a:off x="0" y="0"/>
            <a:ext cx="13004800" cy="9753600"/>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55" name="Shape 155"/>
          <p:cNvSpPr/>
          <p:nvPr/>
        </p:nvSpPr>
        <p:spPr>
          <a:xfrm rot="21594238">
            <a:off x="4978407"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CUBA HUNTER PARK</a:t>
            </a:r>
          </a:p>
          <a:p>
            <a:pPr algn="l">
              <a:lnSpc>
                <a:spcPct val="70000"/>
              </a:lnSpc>
              <a:defRPr sz="6000" b="1">
                <a:ln w="7619">
                  <a:solidFill>
                    <a:srgbClr val="FFFFFF"/>
                  </a:solidFill>
                </a:ln>
                <a:noFill/>
                <a:latin typeface="Calibri"/>
                <a:ea typeface="Calibri"/>
                <a:cs typeface="Calibri"/>
                <a:sym typeface="Calibri"/>
              </a:defRPr>
            </a:pPr>
            <a:r>
              <a:rPr lang="en-US" dirty="0" smtClean="0"/>
              <a:t>Park Features</a:t>
            </a:r>
            <a:endParaRPr dirty="0"/>
          </a:p>
        </p:txBody>
      </p:sp>
      <p:sp>
        <p:nvSpPr>
          <p:cNvPr id="2" name="AutoShape 2" descr="Displaying Screen Shot 2017-02-03 at 3.40.19 PM.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isplaying Screen Shot 2017-02-03 at 3.40.19 PM.p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1244600" y="4332605"/>
            <a:ext cx="96012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Multi-use athletic field</a:t>
            </a:r>
            <a:endParaRPr kumimoji="0" lang="en-US" sz="3600" b="0" i="0" u="none" strike="noStrike" cap="none" spc="0" normalizeH="0" baseline="0" dirty="0">
              <a:ln>
                <a:noFill/>
              </a:ln>
              <a:solidFill>
                <a:schemeClr val="bg1"/>
              </a:solidFill>
              <a:effectLst/>
              <a:uFillTx/>
              <a:sym typeface="Helvetica Light"/>
            </a:endParaRPr>
          </a:p>
        </p:txBody>
      </p:sp>
      <p:sp>
        <p:nvSpPr>
          <p:cNvPr id="13" name="TextBox 12"/>
          <p:cNvSpPr txBox="1"/>
          <p:nvPr/>
        </p:nvSpPr>
        <p:spPr>
          <a:xfrm>
            <a:off x="1250950" y="5979795"/>
            <a:ext cx="96012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Gymnasium</a:t>
            </a:r>
            <a:endParaRPr kumimoji="0" lang="en-US" sz="3600" b="0" i="0" u="none" strike="noStrike" cap="none" spc="0" normalizeH="0" baseline="0" dirty="0">
              <a:ln>
                <a:noFill/>
              </a:ln>
              <a:solidFill>
                <a:schemeClr val="bg1"/>
              </a:solidFill>
              <a:effectLst/>
              <a:uFillTx/>
              <a:sym typeface="Helvetica Light"/>
            </a:endParaRPr>
          </a:p>
        </p:txBody>
      </p:sp>
      <p:sp>
        <p:nvSpPr>
          <p:cNvPr id="14" name="TextBox 13"/>
          <p:cNvSpPr txBox="1"/>
          <p:nvPr/>
        </p:nvSpPr>
        <p:spPr>
          <a:xfrm>
            <a:off x="1244600" y="3200400"/>
            <a:ext cx="96012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10,000</a:t>
            </a:r>
            <a:r>
              <a:rPr lang="en-US" baseline="30000" dirty="0" smtClean="0">
                <a:solidFill>
                  <a:schemeClr val="bg1"/>
                </a:solidFill>
              </a:rPr>
              <a:t>2</a:t>
            </a:r>
            <a:r>
              <a:rPr lang="en-US" dirty="0" smtClean="0">
                <a:solidFill>
                  <a:schemeClr val="bg1"/>
                </a:solidFill>
              </a:rPr>
              <a:t> ft. </a:t>
            </a:r>
            <a:r>
              <a:rPr lang="en-US" dirty="0" err="1" smtClean="0">
                <a:solidFill>
                  <a:schemeClr val="bg1"/>
                </a:solidFill>
              </a:rPr>
              <a:t>skatepark</a:t>
            </a:r>
            <a:endParaRPr kumimoji="0" lang="en-US" sz="3600" b="0" i="0" u="none" strike="noStrike" cap="none" spc="0" normalizeH="0" baseline="0" dirty="0">
              <a:ln>
                <a:noFill/>
              </a:ln>
              <a:solidFill>
                <a:schemeClr val="bg1"/>
              </a:solidFill>
              <a:effectLst/>
              <a:uFillTx/>
              <a:sym typeface="Helvetica Light"/>
            </a:endParaRPr>
          </a:p>
        </p:txBody>
      </p:sp>
      <p:sp>
        <p:nvSpPr>
          <p:cNvPr id="15" name="TextBox 14"/>
          <p:cNvSpPr txBox="1"/>
          <p:nvPr/>
        </p:nvSpPr>
        <p:spPr>
          <a:xfrm>
            <a:off x="1250950" y="3799205"/>
            <a:ext cx="96012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Two </a:t>
            </a:r>
            <a:r>
              <a:rPr lang="en-US" dirty="0" err="1" smtClean="0">
                <a:solidFill>
                  <a:schemeClr val="bg1"/>
                </a:solidFill>
              </a:rPr>
              <a:t>Playscapes</a:t>
            </a:r>
            <a:endParaRPr kumimoji="0" lang="en-US" sz="3600" b="0" i="0" u="none" strike="noStrike" cap="none" spc="0" normalizeH="0" baseline="0" dirty="0">
              <a:ln>
                <a:noFill/>
              </a:ln>
              <a:solidFill>
                <a:schemeClr val="bg1"/>
              </a:solidFill>
              <a:effectLst/>
              <a:uFillTx/>
              <a:sym typeface="Helvetica Light"/>
            </a:endParaRPr>
          </a:p>
        </p:txBody>
      </p:sp>
      <p:sp>
        <p:nvSpPr>
          <p:cNvPr id="16" name="TextBox 15"/>
          <p:cNvSpPr txBox="1"/>
          <p:nvPr/>
        </p:nvSpPr>
        <p:spPr>
          <a:xfrm>
            <a:off x="1250950" y="4876800"/>
            <a:ext cx="883285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3.50 acres of wetlands</a:t>
            </a:r>
            <a:endParaRPr kumimoji="0" lang="en-US" sz="3600" b="0" i="0" u="none" strike="noStrike" cap="none" spc="0" normalizeH="0" baseline="0" dirty="0">
              <a:ln>
                <a:noFill/>
              </a:ln>
              <a:solidFill>
                <a:schemeClr val="bg1"/>
              </a:solidFill>
              <a:effectLst/>
              <a:uFillTx/>
              <a:sym typeface="Helvetica Light"/>
            </a:endParaRPr>
          </a:p>
        </p:txBody>
      </p:sp>
      <p:sp>
        <p:nvSpPr>
          <p:cNvPr id="17" name="TextBox 16"/>
          <p:cNvSpPr txBox="1"/>
          <p:nvPr/>
        </p:nvSpPr>
        <p:spPr>
          <a:xfrm>
            <a:off x="1244600" y="6506210"/>
            <a:ext cx="96012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Picnic tables and grills</a:t>
            </a:r>
            <a:endParaRPr kumimoji="0" lang="en-US" sz="3600" b="0" i="0" u="none" strike="noStrike" cap="none" spc="0" normalizeH="0" baseline="0" dirty="0">
              <a:ln>
                <a:noFill/>
              </a:ln>
              <a:solidFill>
                <a:schemeClr val="bg1"/>
              </a:solidFill>
              <a:effectLst/>
              <a:uFillTx/>
              <a:sym typeface="Helvetica Light"/>
            </a:endParaRPr>
          </a:p>
        </p:txBody>
      </p:sp>
      <p:sp>
        <p:nvSpPr>
          <p:cNvPr id="21" name="TextBox 20"/>
          <p:cNvSpPr txBox="1"/>
          <p:nvPr/>
        </p:nvSpPr>
        <p:spPr>
          <a:xfrm>
            <a:off x="1854200" y="5410200"/>
            <a:ext cx="96012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0.25 mile boardwalk</a:t>
            </a:r>
            <a:endParaRPr kumimoji="0" lang="en-US" sz="3600" b="0" i="0" u="none" strike="noStrike" cap="none" spc="0" normalizeH="0" baseline="0" dirty="0">
              <a:ln>
                <a:noFill/>
              </a:ln>
              <a:solidFill>
                <a:schemeClr val="bg1"/>
              </a:solidFill>
              <a:effectLst/>
              <a:uFillTx/>
              <a:sym typeface="Helvetica Light"/>
            </a:endParaRPr>
          </a:p>
        </p:txBody>
      </p:sp>
    </p:spTree>
    <p:extLst>
      <p:ext uri="{BB962C8B-B14F-4D97-AF65-F5344CB8AC3E}">
        <p14:creationId xmlns:p14="http://schemas.microsoft.com/office/powerpoint/2010/main" val="6698461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69"/>
          <p:cNvSpPr/>
          <p:nvPr/>
        </p:nvSpPr>
        <p:spPr>
          <a:xfrm>
            <a:off x="0" y="0"/>
            <a:ext cx="13004800" cy="9753600"/>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34" name="Shape 155"/>
          <p:cNvSpPr/>
          <p:nvPr/>
        </p:nvSpPr>
        <p:spPr>
          <a:xfrm rot="21594238">
            <a:off x="4978407"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CUBA HUNTER PARK</a:t>
            </a:r>
          </a:p>
          <a:p>
            <a:pPr algn="l">
              <a:lnSpc>
                <a:spcPct val="70000"/>
              </a:lnSpc>
              <a:defRPr sz="6000" b="1">
                <a:ln w="7619">
                  <a:solidFill>
                    <a:srgbClr val="FFFFFF"/>
                  </a:solidFill>
                </a:ln>
                <a:noFill/>
                <a:latin typeface="Calibri"/>
                <a:ea typeface="Calibri"/>
                <a:cs typeface="Calibri"/>
                <a:sym typeface="Calibri"/>
              </a:defRPr>
            </a:pPr>
            <a:r>
              <a:rPr lang="en-US" dirty="0" smtClean="0"/>
              <a:t>History</a:t>
            </a:r>
            <a:endParaRPr dirty="0"/>
          </a:p>
        </p:txBody>
      </p:sp>
      <p:sp>
        <p:nvSpPr>
          <p:cNvPr id="22" name="TextBox 21"/>
          <p:cNvSpPr txBox="1"/>
          <p:nvPr/>
        </p:nvSpPr>
        <p:spPr>
          <a:xfrm>
            <a:off x="1473200" y="3032562"/>
            <a:ext cx="9982200" cy="52732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spAutoFit/>
          </a:bodyPr>
          <a:lstStyle/>
          <a:p>
            <a:pPr marL="571500" indent="-571500" algn="l">
              <a:buFont typeface="Arial" pitchFamily="34" charset="0"/>
              <a:buChar char="•"/>
            </a:pPr>
            <a:r>
              <a:rPr lang="en-US" sz="2800" dirty="0">
                <a:solidFill>
                  <a:schemeClr val="bg1"/>
                </a:solidFill>
                <a:latin typeface="+mj-lt"/>
              </a:rPr>
              <a:t>The property was originally owned by John Hunter, a retired Jacksonville Sheriff’s Officer.</a:t>
            </a:r>
          </a:p>
          <a:p>
            <a:pPr marL="571500" indent="-571500" algn="l">
              <a:buFont typeface="Arial" pitchFamily="34" charset="0"/>
              <a:buChar char="•"/>
            </a:pPr>
            <a:r>
              <a:rPr lang="en-US" sz="2800" dirty="0">
                <a:solidFill>
                  <a:schemeClr val="bg1"/>
                </a:solidFill>
                <a:latin typeface="+mj-lt"/>
              </a:rPr>
              <a:t>The park was named after his daughter who died protecting her nephew from a drunk driver</a:t>
            </a:r>
            <a:r>
              <a:rPr lang="en-US" sz="2800" dirty="0" smtClean="0">
                <a:solidFill>
                  <a:schemeClr val="bg1"/>
                </a:solidFill>
                <a:latin typeface="+mj-lt"/>
              </a:rPr>
              <a:t>.</a:t>
            </a:r>
          </a:p>
          <a:p>
            <a:pPr marL="571500" indent="-571500" algn="l">
              <a:buFont typeface="Arial" pitchFamily="34" charset="0"/>
              <a:buChar char="•"/>
            </a:pPr>
            <a:r>
              <a:rPr lang="en-US" sz="2800" dirty="0">
                <a:solidFill>
                  <a:schemeClr val="bg1"/>
                </a:solidFill>
                <a:latin typeface="+mj-lt"/>
              </a:rPr>
              <a:t>Cuba Hunter was a 32-year-old schoolteacher who was killed in downtown Jacksonville by a drunk driver in 1943.</a:t>
            </a:r>
          </a:p>
          <a:p>
            <a:pPr marL="571500" indent="-571500" algn="l">
              <a:buFont typeface="Arial" pitchFamily="34" charset="0"/>
              <a:buChar char="•"/>
            </a:pPr>
            <a:r>
              <a:rPr lang="en-US" sz="2800" dirty="0">
                <a:solidFill>
                  <a:schemeClr val="bg1"/>
                </a:solidFill>
                <a:latin typeface="+mj-lt"/>
              </a:rPr>
              <a:t>She and her nephew, Sidney Hunter, had just stepped off of a city bus and were crossing the street when she spotted a car speeding toward them. She pushed her nephew toward the curb, thus saving his life, but was struck by the car herself. </a:t>
            </a:r>
          </a:p>
          <a:p>
            <a:pPr marL="571500" indent="-571500" algn="l">
              <a:buFont typeface="Arial" pitchFamily="34" charset="0"/>
              <a:buChar char="•"/>
            </a:pPr>
            <a:endParaRPr lang="en-US" sz="2800" dirty="0" smtClean="0">
              <a:solidFill>
                <a:schemeClr val="bg1"/>
              </a:solidFill>
              <a:latin typeface="+mj-lt"/>
            </a:endParaRP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endParaRPr kumimoji="0" lang="en-US" sz="2800" b="0" i="0" u="none" strike="noStrike" cap="none" spc="0" normalizeH="0" baseline="0" dirty="0">
              <a:ln>
                <a:noFill/>
              </a:ln>
              <a:solidFill>
                <a:schemeClr val="bg1"/>
              </a:solidFill>
              <a:effectLst/>
              <a:uFillTx/>
              <a:latin typeface="+mj-lt"/>
              <a:sym typeface="Helvetica Light"/>
            </a:endParaRPr>
          </a:p>
        </p:txBody>
      </p:sp>
    </p:spTree>
    <p:extLst>
      <p:ext uri="{BB962C8B-B14F-4D97-AF65-F5344CB8AC3E}">
        <p14:creationId xmlns:p14="http://schemas.microsoft.com/office/powerpoint/2010/main" val="73869013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69"/>
          <p:cNvSpPr/>
          <p:nvPr/>
        </p:nvSpPr>
        <p:spPr>
          <a:xfrm>
            <a:off x="0" y="0"/>
            <a:ext cx="13004800" cy="9753600"/>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34" name="Shape 155"/>
          <p:cNvSpPr/>
          <p:nvPr/>
        </p:nvSpPr>
        <p:spPr>
          <a:xfrm rot="21594238">
            <a:off x="4978407"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CUBA HUNTER PARK</a:t>
            </a:r>
          </a:p>
          <a:p>
            <a:pPr algn="l">
              <a:lnSpc>
                <a:spcPct val="70000"/>
              </a:lnSpc>
              <a:defRPr sz="6000" b="1">
                <a:ln w="7619">
                  <a:solidFill>
                    <a:srgbClr val="FFFFFF"/>
                  </a:solidFill>
                </a:ln>
                <a:noFill/>
                <a:latin typeface="Calibri"/>
                <a:ea typeface="Calibri"/>
                <a:cs typeface="Calibri"/>
                <a:sym typeface="Calibri"/>
              </a:defRPr>
            </a:pPr>
            <a:r>
              <a:rPr lang="en-US" dirty="0" smtClean="0"/>
              <a:t>History Cont.</a:t>
            </a:r>
            <a:endParaRPr dirty="0"/>
          </a:p>
        </p:txBody>
      </p:sp>
      <p:sp>
        <p:nvSpPr>
          <p:cNvPr id="22" name="TextBox 21"/>
          <p:cNvSpPr txBox="1"/>
          <p:nvPr/>
        </p:nvSpPr>
        <p:spPr>
          <a:xfrm>
            <a:off x="1473200" y="3032562"/>
            <a:ext cx="9982200" cy="527323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spAutoFit/>
          </a:bodyPr>
          <a:lstStyle/>
          <a:p>
            <a:pPr marL="571500" indent="-571500" algn="l">
              <a:buFont typeface="Arial" pitchFamily="34" charset="0"/>
              <a:buChar char="•"/>
            </a:pPr>
            <a:r>
              <a:rPr lang="en-US" sz="2800" dirty="0">
                <a:solidFill>
                  <a:schemeClr val="bg1"/>
                </a:solidFill>
                <a:latin typeface="+mj-lt"/>
              </a:rPr>
              <a:t>John Hunter, who owned the property, died in 1958. He donated the front portion to Duval County in 1950, envisioning it as a memorial to his daughter, according to Times-Union Stories. But at the time, the land was outside the city limits. </a:t>
            </a:r>
          </a:p>
          <a:p>
            <a:pPr marL="571500" indent="-571500" algn="l">
              <a:buFont typeface="Arial" pitchFamily="34" charset="0"/>
              <a:buChar char="•"/>
            </a:pPr>
            <a:r>
              <a:rPr lang="en-US" sz="2800" dirty="0">
                <a:solidFill>
                  <a:schemeClr val="bg1"/>
                </a:solidFill>
                <a:latin typeface="+mj-lt"/>
              </a:rPr>
              <a:t>When the city failed to develop the park within 20- year period stipulated in his deed, the land reverted to his heirs. While head of the Greater Englewood Neighborhood Association, Suzanna Jenkins (who later served on the City Council) and other members began lobbying for the project in 1995.  In 1997, the city purchased the entire site to develop a park. </a:t>
            </a:r>
            <a:endParaRPr lang="en-US" sz="2800" dirty="0" smtClean="0">
              <a:solidFill>
                <a:schemeClr val="bg1"/>
              </a:solidFill>
              <a:latin typeface="+mj-lt"/>
            </a:endParaRPr>
          </a:p>
          <a:p>
            <a:pPr marL="571500" indent="-571500" algn="l">
              <a:buFont typeface="Arial" pitchFamily="34" charset="0"/>
              <a:buChar char="•"/>
            </a:pPr>
            <a:r>
              <a:rPr lang="en-US" sz="2800" dirty="0" smtClean="0">
                <a:solidFill>
                  <a:schemeClr val="bg1"/>
                </a:solidFill>
                <a:latin typeface="+mj-lt"/>
              </a:rPr>
              <a:t>City’s first skate park, opened in 2002 </a:t>
            </a: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endParaRPr kumimoji="0" lang="en-US" sz="2800" b="0" i="0" u="none" strike="noStrike" cap="none" spc="0" normalizeH="0" baseline="0" dirty="0">
              <a:ln>
                <a:noFill/>
              </a:ln>
              <a:solidFill>
                <a:schemeClr val="bg1"/>
              </a:solidFill>
              <a:effectLst/>
              <a:uFillTx/>
              <a:latin typeface="+mj-lt"/>
              <a:sym typeface="Helvetica Light"/>
            </a:endParaRPr>
          </a:p>
        </p:txBody>
      </p:sp>
    </p:spTree>
    <p:extLst>
      <p:ext uri="{BB962C8B-B14F-4D97-AF65-F5344CB8AC3E}">
        <p14:creationId xmlns:p14="http://schemas.microsoft.com/office/powerpoint/2010/main" val="271462766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69"/>
          <p:cNvSpPr/>
          <p:nvPr/>
        </p:nvSpPr>
        <p:spPr>
          <a:xfrm>
            <a:off x="0" y="0"/>
            <a:ext cx="13004800" cy="9753600"/>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55" name="Shape 155"/>
          <p:cNvSpPr/>
          <p:nvPr/>
        </p:nvSpPr>
        <p:spPr>
          <a:xfrm rot="21594238">
            <a:off x="7574657"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PROJECTS</a:t>
            </a:r>
          </a:p>
          <a:p>
            <a:pPr algn="l">
              <a:lnSpc>
                <a:spcPct val="70000"/>
              </a:lnSpc>
              <a:defRPr sz="6000" b="1">
                <a:ln w="7619">
                  <a:solidFill>
                    <a:srgbClr val="FFFFFF"/>
                  </a:solidFill>
                </a:ln>
                <a:noFill/>
                <a:latin typeface="Calibri"/>
                <a:ea typeface="Calibri"/>
                <a:cs typeface="Calibri"/>
                <a:sym typeface="Calibri"/>
              </a:defRPr>
            </a:pPr>
            <a:r>
              <a:rPr lang="en-US" dirty="0" smtClean="0"/>
              <a:t>Art Selection</a:t>
            </a:r>
          </a:p>
          <a:p>
            <a:pPr algn="l">
              <a:lnSpc>
                <a:spcPct val="70000"/>
              </a:lnSpc>
              <a:defRPr sz="6000" b="1">
                <a:ln w="7619">
                  <a:solidFill>
                    <a:srgbClr val="FFFFFF"/>
                  </a:solidFill>
                </a:ln>
                <a:noFill/>
                <a:latin typeface="Calibri"/>
                <a:ea typeface="Calibri"/>
                <a:cs typeface="Calibri"/>
                <a:sym typeface="Calibri"/>
              </a:defRPr>
            </a:pPr>
            <a:r>
              <a:rPr lang="en-US" dirty="0" smtClean="0"/>
              <a:t>Process</a:t>
            </a:r>
            <a:endParaRPr dirty="0"/>
          </a:p>
        </p:txBody>
      </p:sp>
      <p:sp>
        <p:nvSpPr>
          <p:cNvPr id="2" name="AutoShape 2" descr="Displaying Screen Shot 2017-02-03 at 3.40.19 PM.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isplaying Screen Shot 2017-02-03 at 3.40.19 PM.p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Rectangle 6"/>
          <p:cNvSpPr/>
          <p:nvPr/>
        </p:nvSpPr>
        <p:spPr>
          <a:xfrm>
            <a:off x="1105685" y="3515141"/>
            <a:ext cx="10793429" cy="830997"/>
          </a:xfrm>
          <a:prstGeom prst="rect">
            <a:avLst/>
          </a:prstGeom>
          <a:solidFill>
            <a:srgbClr val="FF962D"/>
          </a:solidFill>
          <a:ln w="28575">
            <a:noFill/>
          </a:ln>
        </p:spPr>
        <p:txBody>
          <a:bodyPr wrap="square">
            <a:spAutoFit/>
          </a:bodyPr>
          <a:lstStyle/>
          <a:p>
            <a:pPr algn="l">
              <a:buClr>
                <a:srgbClr val="FF8811"/>
              </a:buClr>
              <a:buSzPct val="200000"/>
            </a:pPr>
            <a:r>
              <a:rPr lang="en-US" sz="2400" dirty="0" smtClean="0">
                <a:solidFill>
                  <a:schemeClr val="bg1"/>
                </a:solidFill>
                <a:latin typeface="+mn-lt"/>
              </a:rPr>
              <a:t>A national, regional, or local CALL TO ARTISTS will </a:t>
            </a:r>
            <a:r>
              <a:rPr lang="en-US" sz="2400" dirty="0">
                <a:solidFill>
                  <a:schemeClr val="bg1"/>
                </a:solidFill>
                <a:latin typeface="+mn-lt"/>
              </a:rPr>
              <a:t>go out through the Café online system</a:t>
            </a:r>
            <a:r>
              <a:rPr lang="en-US" sz="2400" dirty="0" smtClean="0">
                <a:solidFill>
                  <a:schemeClr val="bg1"/>
                </a:solidFill>
                <a:latin typeface="+mn-lt"/>
              </a:rPr>
              <a:t>.</a:t>
            </a:r>
            <a:endParaRPr lang="en-US" sz="2400" dirty="0">
              <a:solidFill>
                <a:schemeClr val="bg1"/>
              </a:solidFill>
              <a:latin typeface="+mn-lt"/>
            </a:endParaRPr>
          </a:p>
        </p:txBody>
      </p:sp>
      <p:sp>
        <p:nvSpPr>
          <p:cNvPr id="8" name="TextBox 7"/>
          <p:cNvSpPr txBox="1"/>
          <p:nvPr/>
        </p:nvSpPr>
        <p:spPr>
          <a:xfrm>
            <a:off x="1105685" y="4516904"/>
            <a:ext cx="10793429" cy="1938992"/>
          </a:xfrm>
          <a:prstGeom prst="rect">
            <a:avLst/>
          </a:prstGeom>
          <a:solidFill>
            <a:srgbClr val="FF962D"/>
          </a:solidFill>
          <a:ln w="28575">
            <a:noFill/>
          </a:ln>
        </p:spPr>
        <p:txBody>
          <a:bodyPr wrap="square" rtlCol="0">
            <a:spAutoFit/>
          </a:bodyPr>
          <a:lstStyle/>
          <a:p>
            <a:pPr lvl="6" algn="l">
              <a:buClr>
                <a:srgbClr val="FF8811"/>
              </a:buClr>
              <a:buSzPct val="200000"/>
            </a:pPr>
            <a:r>
              <a:rPr lang="en-US" sz="2400" dirty="0">
                <a:solidFill>
                  <a:schemeClr val="bg1"/>
                </a:solidFill>
                <a:latin typeface="+mn-lt"/>
              </a:rPr>
              <a:t>Finalists will be </a:t>
            </a:r>
            <a:r>
              <a:rPr lang="en-US" sz="2400" dirty="0" smtClean="0">
                <a:solidFill>
                  <a:schemeClr val="bg1"/>
                </a:solidFill>
                <a:latin typeface="+mn-lt"/>
              </a:rPr>
              <a:t>selected and then come </a:t>
            </a:r>
            <a:r>
              <a:rPr lang="en-US" sz="2400" dirty="0">
                <a:solidFill>
                  <a:schemeClr val="bg1"/>
                </a:solidFill>
                <a:latin typeface="+mn-lt"/>
              </a:rPr>
              <a:t>to Jacksonville, meet with the public, stakeholders and the ASP for discussion, listening  and information exchange about the culture, history, environmental concerns, geography, use of site, stakeholders’ </a:t>
            </a:r>
            <a:r>
              <a:rPr lang="en-US" sz="2400" dirty="0" smtClean="0">
                <a:solidFill>
                  <a:schemeClr val="bg1"/>
                </a:solidFill>
                <a:latin typeface="+mn-lt"/>
              </a:rPr>
              <a:t>feedback about </a:t>
            </a:r>
            <a:r>
              <a:rPr lang="en-US" sz="2400" dirty="0">
                <a:solidFill>
                  <a:schemeClr val="bg1"/>
                </a:solidFill>
                <a:latin typeface="+mn-lt"/>
              </a:rPr>
              <a:t>the site and about how Duval  County residents want to be represented.</a:t>
            </a:r>
          </a:p>
        </p:txBody>
      </p:sp>
      <p:sp>
        <p:nvSpPr>
          <p:cNvPr id="10" name="TextBox 9"/>
          <p:cNvSpPr txBox="1"/>
          <p:nvPr/>
        </p:nvSpPr>
        <p:spPr>
          <a:xfrm>
            <a:off x="1131085" y="7638605"/>
            <a:ext cx="10793429" cy="830997"/>
          </a:xfrm>
          <a:prstGeom prst="rect">
            <a:avLst/>
          </a:prstGeom>
          <a:solidFill>
            <a:srgbClr val="FF962D"/>
          </a:solidFill>
          <a:ln w="28575">
            <a:noFill/>
          </a:ln>
        </p:spPr>
        <p:txBody>
          <a:bodyPr wrap="square" rtlCol="0">
            <a:spAutoFit/>
          </a:bodyPr>
          <a:lstStyle/>
          <a:p>
            <a:pPr lvl="3" algn="l">
              <a:buClr>
                <a:srgbClr val="FF8811"/>
              </a:buClr>
              <a:buSzPct val="200000"/>
            </a:pPr>
            <a:r>
              <a:rPr lang="en-US" sz="2400" dirty="0">
                <a:solidFill>
                  <a:schemeClr val="bg1"/>
                </a:solidFill>
                <a:latin typeface="+mn-lt"/>
              </a:rPr>
              <a:t>The ASP will then review the design proposals and make a recommendation to the APP Committee, who will approve and finalize the artist’s contract with the city</a:t>
            </a:r>
            <a:r>
              <a:rPr lang="en-US" sz="2400" dirty="0" smtClean="0">
                <a:solidFill>
                  <a:schemeClr val="bg1"/>
                </a:solidFill>
                <a:latin typeface="+mn-lt"/>
              </a:rPr>
              <a:t>.</a:t>
            </a:r>
            <a:endParaRPr lang="en-US" sz="2400" dirty="0">
              <a:solidFill>
                <a:schemeClr val="bg1"/>
              </a:solidFill>
              <a:latin typeface="+mn-lt"/>
            </a:endParaRPr>
          </a:p>
        </p:txBody>
      </p:sp>
      <p:sp>
        <p:nvSpPr>
          <p:cNvPr id="11" name="TextBox 10"/>
          <p:cNvSpPr txBox="1"/>
          <p:nvPr/>
        </p:nvSpPr>
        <p:spPr>
          <a:xfrm>
            <a:off x="1105684" y="6629400"/>
            <a:ext cx="10793429" cy="830997"/>
          </a:xfrm>
          <a:prstGeom prst="rect">
            <a:avLst/>
          </a:prstGeom>
          <a:solidFill>
            <a:srgbClr val="FF962D"/>
          </a:solidFill>
          <a:ln w="28575">
            <a:noFill/>
          </a:ln>
        </p:spPr>
        <p:txBody>
          <a:bodyPr wrap="square" rtlCol="0">
            <a:spAutoFit/>
          </a:bodyPr>
          <a:lstStyle/>
          <a:p>
            <a:pPr algn="l">
              <a:buClr>
                <a:srgbClr val="FF8811"/>
              </a:buClr>
              <a:buSzPct val="200000"/>
            </a:pPr>
            <a:r>
              <a:rPr lang="en-US" sz="2400" dirty="0" smtClean="0">
                <a:solidFill>
                  <a:schemeClr val="bg1"/>
                </a:solidFill>
                <a:latin typeface="+mn-lt"/>
              </a:rPr>
              <a:t>They </a:t>
            </a:r>
            <a:r>
              <a:rPr lang="en-US" sz="2400" dirty="0">
                <a:solidFill>
                  <a:schemeClr val="bg1"/>
                </a:solidFill>
                <a:latin typeface="+mn-lt"/>
              </a:rPr>
              <a:t>will receive stipends to then create designs based on their research and the ASP will select the </a:t>
            </a:r>
            <a:r>
              <a:rPr lang="en-US" sz="2400" dirty="0" smtClean="0">
                <a:solidFill>
                  <a:schemeClr val="bg1"/>
                </a:solidFill>
                <a:latin typeface="+mn-lt"/>
              </a:rPr>
              <a:t>finalist and </a:t>
            </a:r>
            <a:r>
              <a:rPr lang="en-US" sz="2400" dirty="0">
                <a:solidFill>
                  <a:schemeClr val="bg1"/>
                </a:solidFill>
                <a:latin typeface="+mn-lt"/>
              </a:rPr>
              <a:t>negotiate details about the design if necessary. </a:t>
            </a:r>
          </a:p>
        </p:txBody>
      </p:sp>
    </p:spTree>
    <p:extLst>
      <p:ext uri="{BB962C8B-B14F-4D97-AF65-F5344CB8AC3E}">
        <p14:creationId xmlns:p14="http://schemas.microsoft.com/office/powerpoint/2010/main" val="85647839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69"/>
          <p:cNvSpPr/>
          <p:nvPr/>
        </p:nvSpPr>
        <p:spPr>
          <a:xfrm>
            <a:off x="0" y="0"/>
            <a:ext cx="13004800" cy="9753600"/>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34" name="Shape 155"/>
          <p:cNvSpPr/>
          <p:nvPr/>
        </p:nvSpPr>
        <p:spPr>
          <a:xfrm rot="21594238">
            <a:off x="4983858"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CUBA HUNTER PARK</a:t>
            </a:r>
          </a:p>
          <a:p>
            <a:pPr algn="l">
              <a:lnSpc>
                <a:spcPct val="70000"/>
              </a:lnSpc>
              <a:defRPr sz="6000" b="1">
                <a:ln w="7619">
                  <a:solidFill>
                    <a:srgbClr val="FFFFFF"/>
                  </a:solidFill>
                </a:ln>
                <a:noFill/>
                <a:latin typeface="Calibri"/>
                <a:ea typeface="Calibri"/>
                <a:cs typeface="Calibri"/>
                <a:sym typeface="Calibri"/>
              </a:defRPr>
            </a:pPr>
            <a:r>
              <a:rPr lang="en-US" dirty="0" smtClean="0"/>
              <a:t>Site Info &amp; Contacts</a:t>
            </a:r>
            <a:endParaRPr dirty="0"/>
          </a:p>
        </p:txBody>
      </p:sp>
      <p:sp>
        <p:nvSpPr>
          <p:cNvPr id="10" name="TextBox 9"/>
          <p:cNvSpPr txBox="1"/>
          <p:nvPr/>
        </p:nvSpPr>
        <p:spPr>
          <a:xfrm>
            <a:off x="6502400" y="2999602"/>
            <a:ext cx="5638800" cy="6135013"/>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Council Members at Large:</a:t>
            </a:r>
          </a:p>
          <a:p>
            <a:pPr algn="l"/>
            <a:r>
              <a:rPr lang="en-US" sz="3200" dirty="0" smtClean="0">
                <a:solidFill>
                  <a:schemeClr val="bg1"/>
                </a:solidFill>
                <a:latin typeface="Calibri" pitchFamily="34" charset="0"/>
              </a:rPr>
              <a:t>Anna Lopez-</a:t>
            </a:r>
            <a:r>
              <a:rPr lang="en-US" sz="3200" dirty="0" err="1" smtClean="0">
                <a:solidFill>
                  <a:schemeClr val="bg1"/>
                </a:solidFill>
                <a:latin typeface="Calibri" pitchFamily="34" charset="0"/>
              </a:rPr>
              <a:t>Brosche</a:t>
            </a:r>
            <a:endParaRPr lang="en-US" sz="3200" dirty="0" smtClean="0">
              <a:solidFill>
                <a:schemeClr val="bg1"/>
              </a:solidFill>
              <a:latin typeface="Calibri" pitchFamily="34" charset="0"/>
            </a:endParaRPr>
          </a:p>
          <a:p>
            <a:pPr algn="l"/>
            <a:r>
              <a:rPr lang="en-US" sz="2400" dirty="0" smtClean="0">
                <a:solidFill>
                  <a:schemeClr val="bg1"/>
                </a:solidFill>
                <a:latin typeface="Calibri" pitchFamily="34" charset="0"/>
              </a:rPr>
              <a:t>Assistant: </a:t>
            </a:r>
            <a:r>
              <a:rPr lang="en-US" sz="2400" dirty="0" err="1" smtClean="0">
                <a:solidFill>
                  <a:schemeClr val="bg1"/>
                </a:solidFill>
                <a:latin typeface="Calibri" pitchFamily="34" charset="0"/>
              </a:rPr>
              <a:t>Jeneen</a:t>
            </a:r>
            <a:r>
              <a:rPr lang="en-US" sz="2400" dirty="0" smtClean="0">
                <a:solidFill>
                  <a:schemeClr val="bg1"/>
                </a:solidFill>
                <a:latin typeface="Calibri" pitchFamily="34" charset="0"/>
              </a:rPr>
              <a:t> Sanders</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Vice President </a:t>
            </a:r>
            <a:r>
              <a:rPr lang="en-US" sz="3200" dirty="0" err="1" smtClean="0">
                <a:solidFill>
                  <a:schemeClr val="bg1"/>
                </a:solidFill>
                <a:latin typeface="Calibri" pitchFamily="34" charset="0"/>
              </a:rPr>
              <a:t>Crescimbeni</a:t>
            </a:r>
            <a:endParaRPr lang="en-US" sz="3200" dirty="0" smtClean="0">
              <a:solidFill>
                <a:schemeClr val="bg1"/>
              </a:solidFill>
              <a:latin typeface="Calibri" pitchFamily="34" charset="0"/>
            </a:endParaRPr>
          </a:p>
          <a:p>
            <a:pPr algn="l"/>
            <a:r>
              <a:rPr lang="en-US" sz="2400" dirty="0" smtClean="0">
                <a:solidFill>
                  <a:schemeClr val="bg1"/>
                </a:solidFill>
                <a:latin typeface="Calibri" pitchFamily="34" charset="0"/>
              </a:rPr>
              <a:t>Assistant: Nikki Evans</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Tommy </a:t>
            </a:r>
            <a:r>
              <a:rPr lang="en-US" sz="3200" dirty="0" err="1" smtClean="0">
                <a:solidFill>
                  <a:schemeClr val="bg1"/>
                </a:solidFill>
                <a:latin typeface="Calibri" pitchFamily="34" charset="0"/>
              </a:rPr>
              <a:t>Hazouri</a:t>
            </a:r>
            <a:endParaRPr lang="en-US" sz="3200" dirty="0" smtClean="0">
              <a:solidFill>
                <a:schemeClr val="bg1"/>
              </a:solidFill>
              <a:latin typeface="Calibri" pitchFamily="34" charset="0"/>
            </a:endParaRPr>
          </a:p>
          <a:p>
            <a:pPr algn="l"/>
            <a:r>
              <a:rPr lang="en-US" sz="2400" dirty="0" smtClean="0">
                <a:solidFill>
                  <a:schemeClr val="bg1"/>
                </a:solidFill>
                <a:latin typeface="Calibri" pitchFamily="34" charset="0"/>
              </a:rPr>
              <a:t>Assistant: </a:t>
            </a:r>
            <a:r>
              <a:rPr lang="en-US" sz="2400" dirty="0" err="1" smtClean="0">
                <a:solidFill>
                  <a:schemeClr val="bg1"/>
                </a:solidFill>
                <a:latin typeface="Calibri" pitchFamily="34" charset="0"/>
              </a:rPr>
              <a:t>Haleigh</a:t>
            </a:r>
            <a:r>
              <a:rPr lang="en-US" sz="2400" dirty="0" smtClean="0">
                <a:solidFill>
                  <a:schemeClr val="bg1"/>
                </a:solidFill>
                <a:latin typeface="Calibri" pitchFamily="34" charset="0"/>
              </a:rPr>
              <a:t> Hutchinson</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Greg Anderson</a:t>
            </a:r>
          </a:p>
          <a:p>
            <a:pPr algn="l"/>
            <a:r>
              <a:rPr lang="en-US" sz="2400" dirty="0" smtClean="0">
                <a:solidFill>
                  <a:schemeClr val="bg1"/>
                </a:solidFill>
                <a:latin typeface="Calibri" pitchFamily="34" charset="0"/>
              </a:rPr>
              <a:t>Assistant: Leeann </a:t>
            </a:r>
            <a:r>
              <a:rPr lang="en-US" sz="2400" dirty="0" err="1" smtClean="0">
                <a:solidFill>
                  <a:schemeClr val="bg1"/>
                </a:solidFill>
                <a:latin typeface="Calibri" pitchFamily="34" charset="0"/>
              </a:rPr>
              <a:t>Kreig</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Samuel Newby</a:t>
            </a:r>
          </a:p>
          <a:p>
            <a:pPr algn="l"/>
            <a:r>
              <a:rPr lang="en-US" sz="2400" dirty="0" smtClean="0">
                <a:solidFill>
                  <a:schemeClr val="bg1"/>
                </a:solidFill>
                <a:latin typeface="Calibri" pitchFamily="34" charset="0"/>
              </a:rPr>
              <a:t>Assistant: Chiquita Moore</a:t>
            </a:r>
            <a:endParaRPr lang="en-US" sz="2400" dirty="0">
              <a:solidFill>
                <a:schemeClr val="bg1"/>
              </a:solidFill>
              <a:latin typeface="Calibri" pitchFamily="34" charset="0"/>
            </a:endParaRPr>
          </a:p>
        </p:txBody>
      </p:sp>
      <p:sp>
        <p:nvSpPr>
          <p:cNvPr id="16" name="TextBox 15"/>
          <p:cNvSpPr txBox="1"/>
          <p:nvPr/>
        </p:nvSpPr>
        <p:spPr>
          <a:xfrm>
            <a:off x="1092200" y="3492044"/>
            <a:ext cx="4876800" cy="1087477"/>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a:solidFill>
                  <a:schemeClr val="bg1"/>
                </a:solidFill>
                <a:latin typeface="Calibri" pitchFamily="34" charset="0"/>
              </a:rPr>
              <a:t>4380 Bedford </a:t>
            </a:r>
            <a:r>
              <a:rPr lang="en-US" sz="3200" dirty="0" smtClean="0">
                <a:solidFill>
                  <a:schemeClr val="bg1"/>
                </a:solidFill>
                <a:latin typeface="Calibri" pitchFamily="34" charset="0"/>
              </a:rPr>
              <a:t>Road, Jacksonville, FL 32207</a:t>
            </a:r>
            <a:endParaRPr lang="en-US" sz="3200" dirty="0">
              <a:solidFill>
                <a:schemeClr val="bg1"/>
              </a:solidFill>
              <a:latin typeface="Calibri" pitchFamily="34" charset="0"/>
            </a:endParaRPr>
          </a:p>
        </p:txBody>
      </p:sp>
      <p:sp>
        <p:nvSpPr>
          <p:cNvPr id="17" name="TextBox 16"/>
          <p:cNvSpPr txBox="1"/>
          <p:nvPr/>
        </p:nvSpPr>
        <p:spPr>
          <a:xfrm>
            <a:off x="1092200" y="4724400"/>
            <a:ext cx="3429379" cy="595035"/>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Planning District  3</a:t>
            </a:r>
            <a:endParaRPr lang="en-US" sz="3200" dirty="0">
              <a:solidFill>
                <a:schemeClr val="bg1"/>
              </a:solidFill>
              <a:latin typeface="Calibri" pitchFamily="34" charset="0"/>
            </a:endParaRPr>
          </a:p>
        </p:txBody>
      </p:sp>
      <p:sp>
        <p:nvSpPr>
          <p:cNvPr id="18" name="TextBox 17"/>
          <p:cNvSpPr txBox="1"/>
          <p:nvPr/>
        </p:nvSpPr>
        <p:spPr>
          <a:xfrm>
            <a:off x="1092199" y="5410200"/>
            <a:ext cx="3429379" cy="595035"/>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Council District 5</a:t>
            </a:r>
            <a:endParaRPr lang="en-US" sz="3200" dirty="0">
              <a:solidFill>
                <a:schemeClr val="bg1"/>
              </a:solidFill>
              <a:latin typeface="Calibri" pitchFamily="34" charset="0"/>
            </a:endParaRPr>
          </a:p>
        </p:txBody>
      </p:sp>
      <p:sp>
        <p:nvSpPr>
          <p:cNvPr id="19" name="TextBox 18"/>
          <p:cNvSpPr txBox="1"/>
          <p:nvPr/>
        </p:nvSpPr>
        <p:spPr>
          <a:xfrm>
            <a:off x="1091821" y="6148467"/>
            <a:ext cx="3734179" cy="1087477"/>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Council President </a:t>
            </a:r>
          </a:p>
          <a:p>
            <a:pPr algn="l"/>
            <a:r>
              <a:rPr lang="en-US" sz="3200" dirty="0" smtClean="0">
                <a:solidFill>
                  <a:schemeClr val="bg1"/>
                </a:solidFill>
                <a:latin typeface="Calibri" pitchFamily="34" charset="0"/>
              </a:rPr>
              <a:t>Lori Boyer</a:t>
            </a:r>
            <a:endParaRPr lang="en-US" sz="3200" dirty="0">
              <a:solidFill>
                <a:schemeClr val="bg1"/>
              </a:solidFill>
              <a:latin typeface="Calibri" pitchFamily="34" charset="0"/>
            </a:endParaRPr>
          </a:p>
        </p:txBody>
      </p:sp>
      <p:sp>
        <p:nvSpPr>
          <p:cNvPr id="20" name="TextBox 19"/>
          <p:cNvSpPr txBox="1"/>
          <p:nvPr/>
        </p:nvSpPr>
        <p:spPr>
          <a:xfrm>
            <a:off x="1092200" y="7370723"/>
            <a:ext cx="3429379" cy="1087477"/>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Assistant:</a:t>
            </a:r>
          </a:p>
          <a:p>
            <a:pPr algn="l"/>
            <a:r>
              <a:rPr lang="en-US" sz="3200" dirty="0">
                <a:solidFill>
                  <a:schemeClr val="bg1"/>
                </a:solidFill>
                <a:latin typeface="Calibri" pitchFamily="34" charset="0"/>
              </a:rPr>
              <a:t>Nicole </a:t>
            </a:r>
            <a:r>
              <a:rPr lang="en-US" sz="3200" dirty="0" err="1">
                <a:solidFill>
                  <a:schemeClr val="bg1"/>
                </a:solidFill>
                <a:latin typeface="Calibri" pitchFamily="34" charset="0"/>
              </a:rPr>
              <a:t>Spradley</a:t>
            </a:r>
            <a:endParaRPr lang="en-US" sz="3200" dirty="0">
              <a:solidFill>
                <a:schemeClr val="bg1"/>
              </a:solidFill>
              <a:latin typeface="Calibri" pitchFamily="34" charset="0"/>
            </a:endParaRPr>
          </a:p>
        </p:txBody>
      </p:sp>
    </p:spTree>
    <p:extLst>
      <p:ext uri="{BB962C8B-B14F-4D97-AF65-F5344CB8AC3E}">
        <p14:creationId xmlns:p14="http://schemas.microsoft.com/office/powerpoint/2010/main" val="364472059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image1.jpg"/>
          <p:cNvPicPr>
            <a:picLocks noChangeAspect="1"/>
          </p:cNvPicPr>
          <p:nvPr/>
        </p:nvPicPr>
        <p:blipFill>
          <a:blip r:embed="rId3">
            <a:extLst/>
          </a:blip>
          <a:stretch>
            <a:fillRect/>
          </a:stretch>
        </p:blipFill>
        <p:spPr>
          <a:xfrm>
            <a:off x="9906226" y="8696960"/>
            <a:ext cx="1036772" cy="997035"/>
          </a:xfrm>
          <a:prstGeom prst="rect">
            <a:avLst/>
          </a:prstGeom>
          <a:ln w="12700">
            <a:miter lim="400000"/>
          </a:ln>
        </p:spPr>
      </p:pic>
      <p:pic>
        <p:nvPicPr>
          <p:cNvPr id="164" name="image10.png"/>
          <p:cNvPicPr>
            <a:picLocks noChangeAspect="1"/>
          </p:cNvPicPr>
          <p:nvPr/>
        </p:nvPicPr>
        <p:blipFill>
          <a:blip r:embed="rId4">
            <a:extLst/>
          </a:blip>
          <a:stretch>
            <a:fillRect/>
          </a:stretch>
        </p:blipFill>
        <p:spPr>
          <a:xfrm>
            <a:off x="10945706" y="8726762"/>
            <a:ext cx="1632826" cy="810092"/>
          </a:xfrm>
          <a:prstGeom prst="rect">
            <a:avLst/>
          </a:prstGeom>
          <a:ln w="12700">
            <a:miter lim="400000"/>
          </a:ln>
        </p:spPr>
      </p:pic>
      <p:pic>
        <p:nvPicPr>
          <p:cNvPr id="165" name="image11.jpg"/>
          <p:cNvPicPr>
            <a:picLocks noChangeAspect="1"/>
          </p:cNvPicPr>
          <p:nvPr/>
        </p:nvPicPr>
        <p:blipFill>
          <a:blip r:embed="rId5">
            <a:extLst/>
          </a:blip>
          <a:srcRect r="8428"/>
          <a:stretch>
            <a:fillRect/>
          </a:stretch>
        </p:blipFill>
        <p:spPr>
          <a:xfrm>
            <a:off x="8659029" y="8726762"/>
            <a:ext cx="1311318" cy="848023"/>
          </a:xfrm>
          <a:prstGeom prst="rect">
            <a:avLst/>
          </a:prstGeom>
          <a:ln w="12700">
            <a:miter lim="400000"/>
          </a:ln>
        </p:spPr>
      </p:pic>
      <p:sp>
        <p:nvSpPr>
          <p:cNvPr id="167" name="Shape 167"/>
          <p:cNvSpPr>
            <a:spLocks noGrp="1"/>
          </p:cNvSpPr>
          <p:nvPr>
            <p:ph type="sldNum" sz="quarter" idx="2"/>
          </p:nvPr>
        </p:nvSpPr>
        <p:spPr>
          <a:xfrm>
            <a:off x="12105251" y="9114114"/>
            <a:ext cx="249310" cy="37134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31</a:t>
            </a:fld>
            <a:endParaRPr/>
          </a:p>
        </p:txBody>
      </p:sp>
      <p:grpSp>
        <p:nvGrpSpPr>
          <p:cNvPr id="171" name="Group 171"/>
          <p:cNvGrpSpPr/>
          <p:nvPr/>
        </p:nvGrpSpPr>
        <p:grpSpPr>
          <a:xfrm>
            <a:off x="-1879069" y="694"/>
            <a:ext cx="6519535" cy="9752214"/>
            <a:chOff x="4858" y="0"/>
            <a:chExt cx="6519533" cy="9752213"/>
          </a:xfrm>
        </p:grpSpPr>
        <p:sp>
          <p:nvSpPr>
            <p:cNvPr id="169" name="Shape 169"/>
            <p:cNvSpPr/>
            <p:nvPr/>
          </p:nvSpPr>
          <p:spPr>
            <a:xfrm>
              <a:off x="1864611" y="0"/>
              <a:ext cx="1976685" cy="9752213"/>
            </a:xfrm>
            <a:prstGeom prst="rect">
              <a:avLst/>
            </a:prstGeom>
            <a:blipFill rotWithShape="1">
              <a:blip r:embed="rId6"/>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343770" y="2633939"/>
              <a:ext cx="7216789"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CUBA HUNTER PARK</a:t>
              </a:r>
            </a:p>
            <a:p>
              <a:r>
                <a:rPr lang="en-US" dirty="0" smtClean="0"/>
                <a:t>Neighborhood</a:t>
              </a:r>
            </a:p>
            <a:p>
              <a:endParaRPr dirty="0"/>
            </a:p>
          </p:txBody>
        </p:sp>
      </p:grpSp>
      <p:pic>
        <p:nvPicPr>
          <p:cNvPr id="17" name="Picture 16"/>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359401" y="3285233"/>
            <a:ext cx="7645400" cy="6467675"/>
          </a:xfrm>
          <a:prstGeom prst="rect">
            <a:avLst/>
          </a:prstGeom>
        </p:spPr>
      </p:pic>
      <p:pic>
        <p:nvPicPr>
          <p:cNvPr id="19" name="Picture 1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06600" y="0"/>
            <a:ext cx="8239125" cy="5038725"/>
          </a:xfrm>
          <a:prstGeom prst="rect">
            <a:avLst/>
          </a:prstGeom>
          <a:ln w="50800">
            <a:solidFill>
              <a:srgbClr val="FFC000"/>
            </a:solidFill>
          </a:ln>
        </p:spPr>
      </p:pic>
      <p:sp>
        <p:nvSpPr>
          <p:cNvPr id="21" name="Rectangle 20"/>
          <p:cNvSpPr/>
          <p:nvPr/>
        </p:nvSpPr>
        <p:spPr>
          <a:xfrm>
            <a:off x="9363553" y="7772401"/>
            <a:ext cx="186847" cy="114268"/>
          </a:xfrm>
          <a:prstGeom prst="rect">
            <a:avLst/>
          </a:prstGeom>
          <a:noFill/>
          <a:ln w="50800">
            <a:solidFill>
              <a:srgbClr val="FFC000"/>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Connector 21"/>
          <p:cNvCxnSpPr/>
          <p:nvPr/>
        </p:nvCxnSpPr>
        <p:spPr>
          <a:xfrm>
            <a:off x="1977656" y="5050465"/>
            <a:ext cx="7385897" cy="2836204"/>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a:off x="9550400" y="5050465"/>
            <a:ext cx="695326" cy="2836204"/>
          </a:xfrm>
          <a:prstGeom prst="line">
            <a:avLst/>
          </a:prstGeom>
          <a:ln w="50800">
            <a:solidFill>
              <a:srgbClr val="FFC000"/>
            </a:solidFill>
          </a:ln>
        </p:spPr>
        <p:style>
          <a:lnRef idx="1">
            <a:schemeClr val="accent1"/>
          </a:lnRef>
          <a:fillRef idx="0">
            <a:schemeClr val="accent1"/>
          </a:fillRef>
          <a:effectRef idx="0">
            <a:schemeClr val="accent1"/>
          </a:effectRef>
          <a:fontRef idx="minor">
            <a:schemeClr val="tx1"/>
          </a:fontRef>
        </p:style>
      </p:cxnSp>
      <p:sp>
        <p:nvSpPr>
          <p:cNvPr id="27" name="TextBox 26"/>
          <p:cNvSpPr txBox="1"/>
          <p:nvPr/>
        </p:nvSpPr>
        <p:spPr>
          <a:xfrm>
            <a:off x="7449288" y="2514521"/>
            <a:ext cx="764371" cy="533479"/>
          </a:xfrm>
          <a:prstGeom prst="rect">
            <a:avLst/>
          </a:prstGeom>
          <a:solidFill>
            <a:schemeClr val="accent6">
              <a:lumMod val="75000"/>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Site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sp>
        <p:nvSpPr>
          <p:cNvPr id="28" name="Left Brace 27"/>
          <p:cNvSpPr/>
          <p:nvPr/>
        </p:nvSpPr>
        <p:spPr>
          <a:xfrm rot="10800000">
            <a:off x="6578600" y="1524000"/>
            <a:ext cx="665012" cy="2514600"/>
          </a:xfrm>
          <a:prstGeom prst="leftBrace">
            <a:avLst/>
          </a:prstGeom>
          <a:noFill/>
          <a:ln w="63500">
            <a:solidFill>
              <a:schemeClr val="accent6">
                <a:lumMod val="75000"/>
                <a:alpha val="84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solidFill>
                <a:schemeClr val="bg2">
                  <a:lumMod val="10000"/>
                </a:schemeClr>
              </a:solidFill>
            </a:endParaRPr>
          </a:p>
        </p:txBody>
      </p:sp>
      <p:sp>
        <p:nvSpPr>
          <p:cNvPr id="16" name="TextBox 15"/>
          <p:cNvSpPr txBox="1"/>
          <p:nvPr/>
        </p:nvSpPr>
        <p:spPr>
          <a:xfrm>
            <a:off x="2098437" y="6618982"/>
            <a:ext cx="3108561" cy="841256"/>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400" dirty="0">
                <a:solidFill>
                  <a:schemeClr val="bg1"/>
                </a:solidFill>
                <a:latin typeface="Calibri" pitchFamily="34" charset="0"/>
              </a:rPr>
              <a:t>4380 Bedford </a:t>
            </a:r>
            <a:r>
              <a:rPr lang="en-US" sz="2400" dirty="0" smtClean="0">
                <a:solidFill>
                  <a:schemeClr val="bg1"/>
                </a:solidFill>
                <a:latin typeface="Calibri" pitchFamily="34" charset="0"/>
              </a:rPr>
              <a:t>Road, Jacksonville, FL 32207</a:t>
            </a:r>
            <a:endParaRPr lang="en-US" sz="2400" dirty="0">
              <a:solidFill>
                <a:schemeClr val="bg1"/>
              </a:solidFill>
              <a:latin typeface="Calibri" pitchFamily="34" charset="0"/>
            </a:endParaRPr>
          </a:p>
        </p:txBody>
      </p:sp>
      <p:sp>
        <p:nvSpPr>
          <p:cNvPr id="18" name="TextBox 17"/>
          <p:cNvSpPr txBox="1"/>
          <p:nvPr/>
        </p:nvSpPr>
        <p:spPr>
          <a:xfrm>
            <a:off x="2098437" y="7683686"/>
            <a:ext cx="3108561" cy="471924"/>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400" dirty="0" smtClean="0">
                <a:solidFill>
                  <a:schemeClr val="bg1"/>
                </a:solidFill>
                <a:latin typeface="Calibri" pitchFamily="34" charset="0"/>
              </a:rPr>
              <a:t>Planning District  3</a:t>
            </a:r>
            <a:endParaRPr lang="en-US" sz="2400" dirty="0">
              <a:solidFill>
                <a:schemeClr val="bg1"/>
              </a:solidFill>
              <a:latin typeface="Calibri" pitchFamily="34" charset="0"/>
            </a:endParaRPr>
          </a:p>
        </p:txBody>
      </p:sp>
      <p:sp>
        <p:nvSpPr>
          <p:cNvPr id="20" name="TextBox 19"/>
          <p:cNvSpPr txBox="1"/>
          <p:nvPr/>
        </p:nvSpPr>
        <p:spPr>
          <a:xfrm>
            <a:off x="2098436" y="8369486"/>
            <a:ext cx="3108561" cy="471924"/>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400" dirty="0" smtClean="0">
                <a:solidFill>
                  <a:schemeClr val="bg1"/>
                </a:solidFill>
                <a:latin typeface="Calibri" pitchFamily="34" charset="0"/>
              </a:rPr>
              <a:t>Council District 5</a:t>
            </a:r>
            <a:endParaRPr lang="en-US" sz="2400" dirty="0">
              <a:solidFill>
                <a:schemeClr val="bg1"/>
              </a:solidFill>
              <a:latin typeface="Calibri" pitchFamily="34" charset="0"/>
            </a:endParaRPr>
          </a:p>
        </p:txBody>
      </p:sp>
    </p:spTree>
    <p:extLst>
      <p:ext uri="{BB962C8B-B14F-4D97-AF65-F5344CB8AC3E}">
        <p14:creationId xmlns:p14="http://schemas.microsoft.com/office/powerpoint/2010/main" val="282870499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 name="Group 171"/>
          <p:cNvGrpSpPr/>
          <p:nvPr/>
        </p:nvGrpSpPr>
        <p:grpSpPr>
          <a:xfrm>
            <a:off x="-1879069" y="694"/>
            <a:ext cx="6519535" cy="9752214"/>
            <a:chOff x="4858" y="0"/>
            <a:chExt cx="6519533" cy="9752212"/>
          </a:xfrm>
        </p:grpSpPr>
        <p:sp>
          <p:nvSpPr>
            <p:cNvPr id="169" name="Shape 169"/>
            <p:cNvSpPr/>
            <p:nvPr/>
          </p:nvSpPr>
          <p:spPr>
            <a:xfrm>
              <a:off x="1864611" y="0"/>
              <a:ext cx="1976685" cy="9752212"/>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343770" y="2633939"/>
              <a:ext cx="7216789"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CUBA HUNTER PARK</a:t>
              </a:r>
            </a:p>
            <a:p>
              <a:r>
                <a:rPr lang="en-US" dirty="0" smtClean="0"/>
                <a:t>Neighborhood Details</a:t>
              </a:r>
            </a:p>
            <a:p>
              <a:endParaRPr dirty="0"/>
            </a:p>
          </p:txBody>
        </p:sp>
      </p:grpSp>
      <p:pic>
        <p:nvPicPr>
          <p:cNvPr id="41" name="Picture 40"/>
          <p:cNvPicPr>
            <a:picLocks noChangeAspect="1"/>
          </p:cNvPicPr>
          <p:nvPr/>
        </p:nvPicPr>
        <p:blipFill rotWithShape="1">
          <a:blip r:embed="rId4">
            <a:extLst>
              <a:ext uri="{28A0092B-C50C-407E-A947-70E740481C1C}">
                <a14:useLocalDpi xmlns:a14="http://schemas.microsoft.com/office/drawing/2010/main" val="0"/>
              </a:ext>
            </a:extLst>
          </a:blip>
          <a:srcRect l="13792" r="4863"/>
          <a:stretch/>
        </p:blipFill>
        <p:spPr>
          <a:xfrm>
            <a:off x="1930400" y="0"/>
            <a:ext cx="11047429" cy="9753600"/>
          </a:xfrm>
          <a:prstGeom prst="rect">
            <a:avLst/>
          </a:prstGeom>
        </p:spPr>
      </p:pic>
      <p:grpSp>
        <p:nvGrpSpPr>
          <p:cNvPr id="42" name="Group 41"/>
          <p:cNvGrpSpPr/>
          <p:nvPr/>
        </p:nvGrpSpPr>
        <p:grpSpPr>
          <a:xfrm>
            <a:off x="4902200" y="5817433"/>
            <a:ext cx="3656926" cy="964367"/>
            <a:chOff x="-131796" y="705861"/>
            <a:chExt cx="3656926" cy="964367"/>
          </a:xfrm>
          <a:solidFill>
            <a:schemeClr val="accent6">
              <a:lumMod val="75000"/>
              <a:alpha val="70000"/>
            </a:schemeClr>
          </a:solidFill>
        </p:grpSpPr>
        <p:sp>
          <p:nvSpPr>
            <p:cNvPr id="43" name="5-Point Star 42"/>
            <p:cNvSpPr/>
            <p:nvPr/>
          </p:nvSpPr>
          <p:spPr>
            <a:xfrm>
              <a:off x="306793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44" name="TextBox 43"/>
            <p:cNvSpPr txBox="1"/>
            <p:nvPr/>
          </p:nvSpPr>
          <p:spPr>
            <a:xfrm>
              <a:off x="-131796" y="705861"/>
              <a:ext cx="2967004" cy="964367"/>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Cuba Hunter Community Center</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45" name="Group 44"/>
          <p:cNvGrpSpPr/>
          <p:nvPr/>
        </p:nvGrpSpPr>
        <p:grpSpPr>
          <a:xfrm>
            <a:off x="8940800" y="1931233"/>
            <a:ext cx="3582074" cy="964367"/>
            <a:chOff x="3067930" y="705860"/>
            <a:chExt cx="3582074" cy="964367"/>
          </a:xfrm>
        </p:grpSpPr>
        <p:sp>
          <p:nvSpPr>
            <p:cNvPr id="46" name="5-Point Star 45"/>
            <p:cNvSpPr/>
            <p:nvPr/>
          </p:nvSpPr>
          <p:spPr>
            <a:xfrm>
              <a:off x="3067930" y="914400"/>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47" name="TextBox 46"/>
            <p:cNvSpPr txBox="1"/>
            <p:nvPr/>
          </p:nvSpPr>
          <p:spPr>
            <a:xfrm>
              <a:off x="3683000" y="705860"/>
              <a:ext cx="2967004" cy="964367"/>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Hunter Park Baptist Church</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48" name="Group 47"/>
          <p:cNvGrpSpPr/>
          <p:nvPr/>
        </p:nvGrpSpPr>
        <p:grpSpPr>
          <a:xfrm>
            <a:off x="3855392" y="178633"/>
            <a:ext cx="3561408" cy="964367"/>
            <a:chOff x="3067930" y="705861"/>
            <a:chExt cx="3561408" cy="964367"/>
          </a:xfrm>
        </p:grpSpPr>
        <p:sp>
          <p:nvSpPr>
            <p:cNvPr id="49" name="5-Point Star 48"/>
            <p:cNvSpPr/>
            <p:nvPr/>
          </p:nvSpPr>
          <p:spPr>
            <a:xfrm>
              <a:off x="6172138" y="914400"/>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50" name="TextBox 49"/>
            <p:cNvSpPr txBox="1"/>
            <p:nvPr/>
          </p:nvSpPr>
          <p:spPr>
            <a:xfrm>
              <a:off x="3067930" y="705861"/>
              <a:ext cx="2967004" cy="964367"/>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2800" dirty="0" err="1" smtClean="0">
                  <a:solidFill>
                    <a:schemeClr val="bg1"/>
                  </a:solidFill>
                  <a:latin typeface="Calibri" pitchFamily="34" charset="0"/>
                </a:rPr>
                <a:t>Ponderrosa</a:t>
              </a:r>
              <a:r>
                <a:rPr lang="en-US" sz="2800" dirty="0" smtClean="0">
                  <a:solidFill>
                    <a:schemeClr val="bg1"/>
                  </a:solidFill>
                  <a:latin typeface="Calibri" pitchFamily="34" charset="0"/>
                </a:rPr>
                <a:t> Baptist Church</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51" name="Group 50"/>
          <p:cNvGrpSpPr/>
          <p:nvPr/>
        </p:nvGrpSpPr>
        <p:grpSpPr>
          <a:xfrm>
            <a:off x="5130800" y="2202817"/>
            <a:ext cx="2362200" cy="540383"/>
            <a:chOff x="1162930" y="914400"/>
            <a:chExt cx="2362200" cy="540383"/>
          </a:xfrm>
          <a:solidFill>
            <a:schemeClr val="accent6">
              <a:lumMod val="75000"/>
              <a:alpha val="70000"/>
            </a:schemeClr>
          </a:solidFill>
        </p:grpSpPr>
        <p:sp>
          <p:nvSpPr>
            <p:cNvPr id="52" name="5-Point Star 51"/>
            <p:cNvSpPr/>
            <p:nvPr/>
          </p:nvSpPr>
          <p:spPr>
            <a:xfrm>
              <a:off x="306793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53" name="TextBox 52"/>
            <p:cNvSpPr txBox="1"/>
            <p:nvPr/>
          </p:nvSpPr>
          <p:spPr>
            <a:xfrm>
              <a:off x="1162930" y="921304"/>
              <a:ext cx="1753273"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2800" dirty="0" smtClean="0">
                  <a:solidFill>
                    <a:schemeClr val="bg1"/>
                  </a:solidFill>
                  <a:latin typeface="Calibri" pitchFamily="34" charset="0"/>
                </a:rPr>
                <a:t>Skate Park</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54" name="Group 53"/>
          <p:cNvGrpSpPr/>
          <p:nvPr/>
        </p:nvGrpSpPr>
        <p:grpSpPr>
          <a:xfrm>
            <a:off x="9737828" y="6429109"/>
            <a:ext cx="2967004" cy="1151661"/>
            <a:chOff x="1813028" y="914400"/>
            <a:chExt cx="2967004" cy="1151661"/>
          </a:xfrm>
        </p:grpSpPr>
        <p:sp>
          <p:nvSpPr>
            <p:cNvPr id="55" name="5-Point Star 54"/>
            <p:cNvSpPr/>
            <p:nvPr/>
          </p:nvSpPr>
          <p:spPr>
            <a:xfrm>
              <a:off x="3067930" y="914400"/>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56" name="TextBox 55"/>
            <p:cNvSpPr txBox="1"/>
            <p:nvPr/>
          </p:nvSpPr>
          <p:spPr>
            <a:xfrm>
              <a:off x="1813028" y="1532582"/>
              <a:ext cx="2967004" cy="533479"/>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US" sz="2800" dirty="0" smtClean="0">
                  <a:solidFill>
                    <a:schemeClr val="bg1"/>
                  </a:solidFill>
                  <a:latin typeface="Calibri" pitchFamily="34" charset="0"/>
                </a:rPr>
                <a:t>Apartments</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57" name="Group 56"/>
          <p:cNvGrpSpPr/>
          <p:nvPr/>
        </p:nvGrpSpPr>
        <p:grpSpPr>
          <a:xfrm>
            <a:off x="2768600" y="8381921"/>
            <a:ext cx="3962400" cy="533479"/>
            <a:chOff x="-355600" y="992357"/>
            <a:chExt cx="3962400" cy="533479"/>
          </a:xfrm>
        </p:grpSpPr>
        <p:sp>
          <p:nvSpPr>
            <p:cNvPr id="58" name="5-Point Star 57"/>
            <p:cNvSpPr/>
            <p:nvPr/>
          </p:nvSpPr>
          <p:spPr>
            <a:xfrm>
              <a:off x="3149600" y="1030496"/>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59" name="TextBox 58"/>
            <p:cNvSpPr txBox="1"/>
            <p:nvPr/>
          </p:nvSpPr>
          <p:spPr>
            <a:xfrm>
              <a:off x="-355600" y="992357"/>
              <a:ext cx="3393972" cy="533479"/>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Single Family Homes</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60" name="Group 59"/>
          <p:cNvGrpSpPr/>
          <p:nvPr/>
        </p:nvGrpSpPr>
        <p:grpSpPr>
          <a:xfrm>
            <a:off x="3021480" y="3962400"/>
            <a:ext cx="2362200" cy="540383"/>
            <a:chOff x="1162930" y="914400"/>
            <a:chExt cx="2362200" cy="540383"/>
          </a:xfrm>
          <a:solidFill>
            <a:schemeClr val="accent6">
              <a:lumMod val="75000"/>
              <a:alpha val="70000"/>
            </a:schemeClr>
          </a:solidFill>
        </p:grpSpPr>
        <p:sp>
          <p:nvSpPr>
            <p:cNvPr id="61" name="5-Point Star 60"/>
            <p:cNvSpPr/>
            <p:nvPr/>
          </p:nvSpPr>
          <p:spPr>
            <a:xfrm>
              <a:off x="306793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62" name="TextBox 61"/>
            <p:cNvSpPr txBox="1"/>
            <p:nvPr/>
          </p:nvSpPr>
          <p:spPr>
            <a:xfrm>
              <a:off x="1162930" y="921304"/>
              <a:ext cx="1753273"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2800" dirty="0" smtClean="0">
                  <a:solidFill>
                    <a:schemeClr val="bg1"/>
                  </a:solidFill>
                  <a:latin typeface="Calibri" pitchFamily="34" charset="0"/>
                </a:rPr>
                <a:t>Wetlands</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63" name="Group 62"/>
          <p:cNvGrpSpPr/>
          <p:nvPr/>
        </p:nvGrpSpPr>
        <p:grpSpPr>
          <a:xfrm>
            <a:off x="4902200" y="3200400"/>
            <a:ext cx="2362200" cy="533479"/>
            <a:chOff x="1162930" y="876260"/>
            <a:chExt cx="2362200" cy="533479"/>
          </a:xfrm>
          <a:solidFill>
            <a:schemeClr val="accent6">
              <a:lumMod val="75000"/>
              <a:alpha val="70000"/>
            </a:schemeClr>
          </a:solidFill>
        </p:grpSpPr>
        <p:sp>
          <p:nvSpPr>
            <p:cNvPr id="64" name="5-Point Star 63"/>
            <p:cNvSpPr/>
            <p:nvPr/>
          </p:nvSpPr>
          <p:spPr>
            <a:xfrm>
              <a:off x="306793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65" name="TextBox 64"/>
            <p:cNvSpPr txBox="1"/>
            <p:nvPr/>
          </p:nvSpPr>
          <p:spPr>
            <a:xfrm>
              <a:off x="1162930" y="876260"/>
              <a:ext cx="1753273"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2800" dirty="0" err="1" smtClean="0">
                  <a:solidFill>
                    <a:schemeClr val="bg1"/>
                  </a:solidFill>
                  <a:latin typeface="Calibri" pitchFamily="34" charset="0"/>
                </a:rPr>
                <a:t>Playscapes</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66" name="Group 65"/>
          <p:cNvGrpSpPr/>
          <p:nvPr/>
        </p:nvGrpSpPr>
        <p:grpSpPr>
          <a:xfrm>
            <a:off x="7873326" y="4152860"/>
            <a:ext cx="2972474" cy="533480"/>
            <a:chOff x="3067930" y="838120"/>
            <a:chExt cx="2972474" cy="533480"/>
          </a:xfrm>
          <a:solidFill>
            <a:schemeClr val="accent6">
              <a:lumMod val="75000"/>
              <a:alpha val="70000"/>
            </a:schemeClr>
          </a:solidFill>
        </p:grpSpPr>
        <p:sp>
          <p:nvSpPr>
            <p:cNvPr id="67" name="5-Point Star 66"/>
            <p:cNvSpPr/>
            <p:nvPr/>
          </p:nvSpPr>
          <p:spPr>
            <a:xfrm>
              <a:off x="306793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68" name="TextBox 67"/>
            <p:cNvSpPr txBox="1"/>
            <p:nvPr/>
          </p:nvSpPr>
          <p:spPr>
            <a:xfrm>
              <a:off x="3715967" y="838120"/>
              <a:ext cx="2324437"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2800" dirty="0" smtClean="0">
                  <a:solidFill>
                    <a:schemeClr val="bg1"/>
                  </a:solidFill>
                  <a:latin typeface="Calibri" pitchFamily="34" charset="0"/>
                </a:rPr>
                <a:t>Athletic Fields</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spTree>
    <p:extLst>
      <p:ext uri="{BB962C8B-B14F-4D97-AF65-F5344CB8AC3E}">
        <p14:creationId xmlns:p14="http://schemas.microsoft.com/office/powerpoint/2010/main" val="37829130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 name="Group 171"/>
          <p:cNvGrpSpPr/>
          <p:nvPr/>
        </p:nvGrpSpPr>
        <p:grpSpPr>
          <a:xfrm>
            <a:off x="-1879069" y="694"/>
            <a:ext cx="6519535" cy="9752214"/>
            <a:chOff x="4858" y="0"/>
            <a:chExt cx="6519533" cy="9752212"/>
          </a:xfrm>
        </p:grpSpPr>
        <p:sp>
          <p:nvSpPr>
            <p:cNvPr id="169" name="Shape 169"/>
            <p:cNvSpPr/>
            <p:nvPr/>
          </p:nvSpPr>
          <p:spPr>
            <a:xfrm>
              <a:off x="1864611" y="0"/>
              <a:ext cx="1976685" cy="9752212"/>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343770" y="2633939"/>
              <a:ext cx="7216789"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a:t>CUBA HUNTER PARK</a:t>
              </a:r>
            </a:p>
            <a:p>
              <a:r>
                <a:rPr lang="en-US" dirty="0" smtClean="0"/>
                <a:t>Aerial</a:t>
              </a:r>
            </a:p>
            <a:p>
              <a:endParaRPr dirty="0"/>
            </a:p>
          </p:txBody>
        </p:sp>
      </p:grpSp>
      <p:pic>
        <p:nvPicPr>
          <p:cNvPr id="1026" name="Picture 2" descr="S:\ART IN PUBLIC PLACES\ADMINISTRATION\INTERNSHIPS\individual files\2017\Zachary Mease\Cuba Hunter Park\Aerial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57370" y="38794"/>
            <a:ext cx="11047429" cy="410128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S:\ART IN PUBLIC PLACES\ADMINISTRATION\INTERNSHIPS\individual files\2017\Zachary Mease\Cuba Hunter Park\Aerial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57370" y="5811832"/>
            <a:ext cx="11053779" cy="3922025"/>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2387601" y="4267200"/>
            <a:ext cx="1905000" cy="471924"/>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400" dirty="0" smtClean="0">
                <a:solidFill>
                  <a:schemeClr val="bg1"/>
                </a:solidFill>
                <a:latin typeface="Calibri" pitchFamily="34" charset="0"/>
              </a:rPr>
              <a:t>West View </a:t>
            </a:r>
            <a:endParaRPr lang="en-US" sz="2400" dirty="0">
              <a:solidFill>
                <a:schemeClr val="bg1"/>
              </a:solidFill>
              <a:latin typeface="Calibri" pitchFamily="34" charset="0"/>
            </a:endParaRPr>
          </a:p>
        </p:txBody>
      </p:sp>
      <p:sp>
        <p:nvSpPr>
          <p:cNvPr id="9" name="TextBox 8"/>
          <p:cNvSpPr txBox="1"/>
          <p:nvPr/>
        </p:nvSpPr>
        <p:spPr>
          <a:xfrm>
            <a:off x="2387601" y="5243076"/>
            <a:ext cx="1905000" cy="471924"/>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400" dirty="0" smtClean="0">
                <a:solidFill>
                  <a:schemeClr val="bg1"/>
                </a:solidFill>
                <a:latin typeface="Calibri" pitchFamily="34" charset="0"/>
              </a:rPr>
              <a:t>East View</a:t>
            </a:r>
            <a:endParaRPr lang="en-US" sz="2400" dirty="0">
              <a:solidFill>
                <a:schemeClr val="bg1"/>
              </a:solidFill>
              <a:latin typeface="Calibri" pitchFamily="34" charset="0"/>
            </a:endParaRPr>
          </a:p>
        </p:txBody>
      </p:sp>
    </p:spTree>
    <p:extLst>
      <p:ext uri="{BB962C8B-B14F-4D97-AF65-F5344CB8AC3E}">
        <p14:creationId xmlns:p14="http://schemas.microsoft.com/office/powerpoint/2010/main" val="109368674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 name="Group 171"/>
          <p:cNvGrpSpPr/>
          <p:nvPr/>
        </p:nvGrpSpPr>
        <p:grpSpPr>
          <a:xfrm>
            <a:off x="-1879069" y="694"/>
            <a:ext cx="6519535" cy="9752214"/>
            <a:chOff x="4858" y="0"/>
            <a:chExt cx="6519533" cy="9752212"/>
          </a:xfrm>
        </p:grpSpPr>
        <p:sp>
          <p:nvSpPr>
            <p:cNvPr id="169" name="Shape 169"/>
            <p:cNvSpPr/>
            <p:nvPr/>
          </p:nvSpPr>
          <p:spPr>
            <a:xfrm>
              <a:off x="1864611" y="0"/>
              <a:ext cx="1976685" cy="9752212"/>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343770" y="2633939"/>
              <a:ext cx="7216789"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a:t>CUBA HUNTER PARK</a:t>
              </a:r>
            </a:p>
            <a:p>
              <a:r>
                <a:rPr lang="en-US" dirty="0" smtClean="0"/>
                <a:t>Skate Park</a:t>
              </a:r>
            </a:p>
            <a:p>
              <a:endParaRPr dirty="0"/>
            </a:p>
          </p:txBody>
        </p:sp>
      </p:grpSp>
      <p:pic>
        <p:nvPicPr>
          <p:cNvPr id="1026" name="Picture 2" descr="S:\ART IN PUBLIC PLACES\ADMINISTRATION\INTERNSHIPS\individual files\2017\Stephanie Andrews\Cuba Hunter\Skatepark1.JPG"/>
          <p:cNvPicPr>
            <a:picLocks noChangeAspect="1" noChangeArrowheads="1"/>
          </p:cNvPicPr>
          <p:nvPr/>
        </p:nvPicPr>
        <p:blipFill rotWithShape="1">
          <a:blip r:embed="rId4">
            <a:extLst>
              <a:ext uri="{28A0092B-C50C-407E-A947-70E740481C1C}">
                <a14:useLocalDpi xmlns:a14="http://schemas.microsoft.com/office/drawing/2010/main" val="0"/>
              </a:ext>
            </a:extLst>
          </a:blip>
          <a:srcRect l="9101" r="12177"/>
          <a:stretch/>
        </p:blipFill>
        <p:spPr bwMode="auto">
          <a:xfrm>
            <a:off x="1957371" y="30212"/>
            <a:ext cx="11047429" cy="97273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255129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 name="Group 171"/>
          <p:cNvGrpSpPr/>
          <p:nvPr/>
        </p:nvGrpSpPr>
        <p:grpSpPr>
          <a:xfrm>
            <a:off x="-1879069" y="694"/>
            <a:ext cx="6519535" cy="9752214"/>
            <a:chOff x="4858" y="0"/>
            <a:chExt cx="6519533" cy="9752212"/>
          </a:xfrm>
        </p:grpSpPr>
        <p:sp>
          <p:nvSpPr>
            <p:cNvPr id="169" name="Shape 169"/>
            <p:cNvSpPr/>
            <p:nvPr/>
          </p:nvSpPr>
          <p:spPr>
            <a:xfrm>
              <a:off x="1864611" y="0"/>
              <a:ext cx="1976685" cy="9752212"/>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343770" y="2633939"/>
              <a:ext cx="7216789"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a:t>CUBA HUNTER PARK</a:t>
              </a:r>
            </a:p>
            <a:p>
              <a:r>
                <a:rPr lang="en-US" dirty="0" err="1" smtClean="0"/>
                <a:t>Playscapes</a:t>
              </a:r>
              <a:endParaRPr lang="en-US" dirty="0" smtClean="0"/>
            </a:p>
            <a:p>
              <a:endParaRPr dirty="0"/>
            </a:p>
          </p:txBody>
        </p:sp>
      </p:grpSp>
      <p:pic>
        <p:nvPicPr>
          <p:cNvPr id="2050" name="Picture 2" descr="S:\ART IN PUBLIC PLACES\ADMINISTRATION\INTERNSHIPS\individual files\2017\Stephanie Andrews\Cuba Hunter\Playscapes.JPG"/>
          <p:cNvPicPr>
            <a:picLocks noChangeAspect="1" noChangeArrowheads="1"/>
          </p:cNvPicPr>
          <p:nvPr/>
        </p:nvPicPr>
        <p:blipFill rotWithShape="1">
          <a:blip r:embed="rId4">
            <a:extLst>
              <a:ext uri="{28A0092B-C50C-407E-A947-70E740481C1C}">
                <a14:useLocalDpi xmlns:a14="http://schemas.microsoft.com/office/drawing/2010/main" val="0"/>
              </a:ext>
            </a:extLst>
          </a:blip>
          <a:srcRect l="25121" r="17392"/>
          <a:stretch/>
        </p:blipFill>
        <p:spPr bwMode="auto">
          <a:xfrm>
            <a:off x="1957371" y="51696"/>
            <a:ext cx="11047429" cy="97019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652765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 name="Group 171"/>
          <p:cNvGrpSpPr/>
          <p:nvPr/>
        </p:nvGrpSpPr>
        <p:grpSpPr>
          <a:xfrm>
            <a:off x="-1879069" y="694"/>
            <a:ext cx="6519535" cy="9752214"/>
            <a:chOff x="4858" y="0"/>
            <a:chExt cx="6519533" cy="9752212"/>
          </a:xfrm>
        </p:grpSpPr>
        <p:sp>
          <p:nvSpPr>
            <p:cNvPr id="169" name="Shape 169"/>
            <p:cNvSpPr/>
            <p:nvPr/>
          </p:nvSpPr>
          <p:spPr>
            <a:xfrm>
              <a:off x="1864611" y="0"/>
              <a:ext cx="1976685" cy="9752212"/>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343770" y="2633939"/>
              <a:ext cx="7216789"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a:t>CUBA HUNTER PARK</a:t>
              </a:r>
            </a:p>
            <a:p>
              <a:r>
                <a:rPr lang="en-US" dirty="0" smtClean="0"/>
                <a:t>Community Center</a:t>
              </a:r>
            </a:p>
            <a:p>
              <a:endParaRPr dirty="0"/>
            </a:p>
          </p:txBody>
        </p:sp>
      </p:grpSp>
      <p:pic>
        <p:nvPicPr>
          <p:cNvPr id="3074" name="Picture 2" descr="S:\ART IN PUBLIC PLACES\ADMINISTRATION\INTERNSHIPS\individual files\2017\Stephanie Andrews\Cuba Hunter\Community Center.JPG"/>
          <p:cNvPicPr>
            <a:picLocks noChangeAspect="1" noChangeArrowheads="1"/>
          </p:cNvPicPr>
          <p:nvPr/>
        </p:nvPicPr>
        <p:blipFill rotWithShape="1">
          <a:blip r:embed="rId4">
            <a:extLst>
              <a:ext uri="{28A0092B-C50C-407E-A947-70E740481C1C}">
                <a14:useLocalDpi xmlns:a14="http://schemas.microsoft.com/office/drawing/2010/main" val="0"/>
              </a:ext>
            </a:extLst>
          </a:blip>
          <a:srcRect l="24849" t="14" r="5070" b="-14"/>
          <a:stretch/>
        </p:blipFill>
        <p:spPr bwMode="auto">
          <a:xfrm>
            <a:off x="1931971" y="1386"/>
            <a:ext cx="11047429" cy="97522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3301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 name="Group 171"/>
          <p:cNvGrpSpPr/>
          <p:nvPr/>
        </p:nvGrpSpPr>
        <p:grpSpPr>
          <a:xfrm>
            <a:off x="-1879069" y="694"/>
            <a:ext cx="6519535" cy="9752214"/>
            <a:chOff x="4858" y="0"/>
            <a:chExt cx="6519533" cy="9752212"/>
          </a:xfrm>
        </p:grpSpPr>
        <p:sp>
          <p:nvSpPr>
            <p:cNvPr id="169" name="Shape 169"/>
            <p:cNvSpPr/>
            <p:nvPr/>
          </p:nvSpPr>
          <p:spPr>
            <a:xfrm>
              <a:off x="1864611" y="0"/>
              <a:ext cx="1976685" cy="9752212"/>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343770" y="2633939"/>
              <a:ext cx="7216789"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a:t>CUBA HUNTER PARK</a:t>
              </a:r>
            </a:p>
            <a:p>
              <a:r>
                <a:rPr lang="en-US" dirty="0" smtClean="0"/>
                <a:t>Wetlands</a:t>
              </a:r>
            </a:p>
            <a:p>
              <a:endParaRPr dirty="0"/>
            </a:p>
          </p:txBody>
        </p:sp>
      </p:grpSp>
      <p:pic>
        <p:nvPicPr>
          <p:cNvPr id="4098" name="Picture 2" descr="S:\ART IN PUBLIC PLACES\ADMINISTRATION\INTERNSHIPS\individual files\2017\Stephanie Andrews\Cuba Hunter\Wetlands.JPG"/>
          <p:cNvPicPr>
            <a:picLocks noChangeAspect="1" noChangeArrowheads="1"/>
          </p:cNvPicPr>
          <p:nvPr/>
        </p:nvPicPr>
        <p:blipFill rotWithShape="1">
          <a:blip r:embed="rId4">
            <a:extLst>
              <a:ext uri="{28A0092B-C50C-407E-A947-70E740481C1C}">
                <a14:useLocalDpi xmlns:a14="http://schemas.microsoft.com/office/drawing/2010/main" val="0"/>
              </a:ext>
            </a:extLst>
          </a:blip>
          <a:srcRect l="44046" t="-206" r="6372" b="206"/>
          <a:stretch/>
        </p:blipFill>
        <p:spPr bwMode="auto">
          <a:xfrm>
            <a:off x="1957371" y="694"/>
            <a:ext cx="11047429" cy="9752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4337706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 name="Group 171"/>
          <p:cNvGrpSpPr/>
          <p:nvPr/>
        </p:nvGrpSpPr>
        <p:grpSpPr>
          <a:xfrm>
            <a:off x="-1879069" y="694"/>
            <a:ext cx="6519535" cy="9752214"/>
            <a:chOff x="4858" y="0"/>
            <a:chExt cx="6519533" cy="9752212"/>
          </a:xfrm>
        </p:grpSpPr>
        <p:sp>
          <p:nvSpPr>
            <p:cNvPr id="169" name="Shape 169"/>
            <p:cNvSpPr/>
            <p:nvPr/>
          </p:nvSpPr>
          <p:spPr>
            <a:xfrm>
              <a:off x="1864611" y="0"/>
              <a:ext cx="1976685" cy="9752212"/>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343770" y="2633939"/>
              <a:ext cx="7216789"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a:t>CUBA HUNTER PARK</a:t>
              </a:r>
            </a:p>
            <a:p>
              <a:r>
                <a:rPr lang="en-US" dirty="0" smtClean="0"/>
                <a:t>Athletic Fields</a:t>
              </a:r>
            </a:p>
            <a:p>
              <a:endParaRPr dirty="0"/>
            </a:p>
          </p:txBody>
        </p:sp>
      </p:grpSp>
      <p:pic>
        <p:nvPicPr>
          <p:cNvPr id="5122" name="Picture 2" descr="S:\ART IN PUBLIC PLACES\ADMINISTRATION\INTERNSHIPS\individual files\2017\Stephanie Andrews\Cuba Hunter\Athletic Fields.JPG"/>
          <p:cNvPicPr>
            <a:picLocks noChangeAspect="1" noChangeArrowheads="1"/>
          </p:cNvPicPr>
          <p:nvPr/>
        </p:nvPicPr>
        <p:blipFill rotWithShape="1">
          <a:blip r:embed="rId4">
            <a:extLst>
              <a:ext uri="{28A0092B-C50C-407E-A947-70E740481C1C}">
                <a14:useLocalDpi xmlns:a14="http://schemas.microsoft.com/office/drawing/2010/main" val="0"/>
              </a:ext>
            </a:extLst>
          </a:blip>
          <a:srcRect l="24755" t="-206" r="22871" b="206"/>
          <a:stretch/>
        </p:blipFill>
        <p:spPr bwMode="auto">
          <a:xfrm>
            <a:off x="1957371" y="0"/>
            <a:ext cx="11047430" cy="975290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0630002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69"/>
          <p:cNvSpPr/>
          <p:nvPr/>
        </p:nvSpPr>
        <p:spPr>
          <a:xfrm>
            <a:off x="438088" y="457200"/>
            <a:ext cx="12128623" cy="8839199"/>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51" name="Shape 151"/>
          <p:cNvSpPr/>
          <p:nvPr/>
        </p:nvSpPr>
        <p:spPr>
          <a:xfrm>
            <a:off x="6812527" y="6634143"/>
            <a:ext cx="4673234"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100">
                <a:solidFill>
                  <a:srgbClr val="FFFFFF"/>
                </a:solidFill>
                <a:latin typeface="Calibri"/>
                <a:ea typeface="Calibri"/>
                <a:cs typeface="Calibri"/>
                <a:sym typeface="Calibri"/>
              </a:defRPr>
            </a:lvl1pPr>
          </a:lstStyle>
          <a:p>
            <a:r>
              <a:t>Jacksonville: Where Florida </a:t>
            </a:r>
          </a:p>
        </p:txBody>
      </p:sp>
      <p:sp>
        <p:nvSpPr>
          <p:cNvPr id="152" name="Shape 152"/>
          <p:cNvSpPr/>
          <p:nvPr/>
        </p:nvSpPr>
        <p:spPr>
          <a:xfrm>
            <a:off x="7876415" y="6450954"/>
            <a:ext cx="280610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solidFill>
                  <a:srgbClr val="FFFFFF"/>
                </a:solidFill>
                <a:latin typeface="Calibri"/>
                <a:ea typeface="Calibri"/>
                <a:cs typeface="Calibri"/>
                <a:sym typeface="Calibri"/>
              </a:defRPr>
            </a:lvl1pPr>
          </a:lstStyle>
          <a:p>
            <a:r>
              <a:t>Arts &amp; Culture Begins.</a:t>
            </a:r>
          </a:p>
        </p:txBody>
      </p:sp>
      <p:sp>
        <p:nvSpPr>
          <p:cNvPr id="155" name="Shape 155"/>
          <p:cNvSpPr/>
          <p:nvPr/>
        </p:nvSpPr>
        <p:spPr>
          <a:xfrm rot="21594238">
            <a:off x="4978407" y="-1363905"/>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WINTON DRIVE</a:t>
            </a:r>
            <a:endParaRPr dirty="0"/>
          </a:p>
        </p:txBody>
      </p:sp>
      <p:sp>
        <p:nvSpPr>
          <p:cNvPr id="2" name="AutoShape 2" descr="Displaying Screen Shot 2017-02-03 at 3.40.19 PM.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isplaying Screen Shot 2017-02-03 at 3.40.19 PM.p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6" name="Picture 2" descr="S:\ART IN PUBLIC PLACES\ADMINISTRATION\INTERNSHIPS\individual files\2017\Zachary Mease\Winton Drive\Google Maps Images\Site.PNG"/>
          <p:cNvPicPr>
            <a:picLocks noChangeAspect="1" noChangeArrowheads="1"/>
          </p:cNvPicPr>
          <p:nvPr/>
        </p:nvPicPr>
        <p:blipFill rotWithShape="1">
          <a:blip r:embed="rId3">
            <a:extLst>
              <a:ext uri="{28A0092B-C50C-407E-A947-70E740481C1C}">
                <a14:useLocalDpi xmlns:a14="http://schemas.microsoft.com/office/drawing/2010/main" val="0"/>
              </a:ext>
            </a:extLst>
          </a:blip>
          <a:srcRect t="16354" r="483" b="22827"/>
          <a:stretch/>
        </p:blipFill>
        <p:spPr bwMode="auto">
          <a:xfrm>
            <a:off x="438088" y="2898139"/>
            <a:ext cx="12128623" cy="578866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14602079"/>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69"/>
          <p:cNvSpPr/>
          <p:nvPr/>
        </p:nvSpPr>
        <p:spPr>
          <a:xfrm>
            <a:off x="0" y="0"/>
            <a:ext cx="13004800" cy="9753600"/>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55" name="Shape 155"/>
          <p:cNvSpPr/>
          <p:nvPr/>
        </p:nvSpPr>
        <p:spPr>
          <a:xfrm rot="21594238">
            <a:off x="5207012" y="-1361920"/>
            <a:ext cx="11554340"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COUNCIL MEMBERS</a:t>
            </a:r>
          </a:p>
          <a:p>
            <a:pPr algn="l">
              <a:lnSpc>
                <a:spcPct val="70000"/>
              </a:lnSpc>
              <a:defRPr sz="6000" b="1">
                <a:ln w="7619">
                  <a:solidFill>
                    <a:srgbClr val="FFFFFF"/>
                  </a:solidFill>
                </a:ln>
                <a:noFill/>
                <a:latin typeface="Calibri"/>
                <a:ea typeface="Calibri"/>
                <a:cs typeface="Calibri"/>
                <a:sym typeface="Calibri"/>
              </a:defRPr>
            </a:pPr>
            <a:endParaRPr dirty="0"/>
          </a:p>
        </p:txBody>
      </p:sp>
      <p:sp>
        <p:nvSpPr>
          <p:cNvPr id="2" name="AutoShape 2" descr="Displaying Screen Shot 2017-02-03 at 3.40.19 PM.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isplaying Screen Shot 2017-02-03 at 3.40.19 PM.p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graphicFrame>
        <p:nvGraphicFramePr>
          <p:cNvPr id="5" name="Table 4"/>
          <p:cNvGraphicFramePr>
            <a:graphicFrameLocks noGrp="1"/>
          </p:cNvGraphicFramePr>
          <p:nvPr>
            <p:extLst>
              <p:ext uri="{D42A27DB-BD31-4B8C-83A1-F6EECF244321}">
                <p14:modId xmlns:p14="http://schemas.microsoft.com/office/powerpoint/2010/main" val="676262893"/>
              </p:ext>
            </p:extLst>
          </p:nvPr>
        </p:nvGraphicFramePr>
        <p:xfrm>
          <a:off x="685798" y="3032760"/>
          <a:ext cx="11684004" cy="3532750"/>
        </p:xfrm>
        <a:graphic>
          <a:graphicData uri="http://schemas.openxmlformats.org/drawingml/2006/table">
            <a:tbl>
              <a:tblPr firstRow="1" bandRow="1">
                <a:tableStyleId>{08FB837D-C827-4EFA-A057-4D05807E0F7C}</a:tableStyleId>
              </a:tblPr>
              <a:tblGrid>
                <a:gridCol w="1625602"/>
                <a:gridCol w="4216400"/>
                <a:gridCol w="1727200"/>
                <a:gridCol w="4114802"/>
              </a:tblGrid>
              <a:tr h="419100">
                <a:tc gridSpan="2">
                  <a:txBody>
                    <a:bodyPr/>
                    <a:lstStyle/>
                    <a:p>
                      <a:pPr algn="l"/>
                      <a:r>
                        <a:rPr lang="en-US" sz="2400" dirty="0" smtClean="0"/>
                        <a:t>City Council Members</a:t>
                      </a:r>
                      <a:endParaRPr lang="en-US" sz="2400" dirty="0"/>
                    </a:p>
                  </a:txBody>
                  <a:tcPr/>
                </a:tc>
                <a:tc hMerge="1">
                  <a:txBody>
                    <a:bodyPr/>
                    <a:lstStyle/>
                    <a:p>
                      <a:endParaRPr lang="en-US" dirty="0"/>
                    </a:p>
                  </a:txBody>
                  <a:tcPr/>
                </a:tc>
                <a:tc>
                  <a:txBody>
                    <a:bodyPr/>
                    <a:lstStyle/>
                    <a:p>
                      <a:pPr algn="l"/>
                      <a:endParaRPr lang="en-US"/>
                    </a:p>
                  </a:txBody>
                  <a:tcPr/>
                </a:tc>
                <a:tc>
                  <a:txBody>
                    <a:bodyPr/>
                    <a:lstStyle/>
                    <a:p>
                      <a:pPr algn="l"/>
                      <a:endParaRPr lang="en-US"/>
                    </a:p>
                  </a:txBody>
                  <a:tcPr/>
                </a:tc>
              </a:tr>
              <a:tr h="490025">
                <a:tc>
                  <a:txBody>
                    <a:bodyPr/>
                    <a:lstStyle/>
                    <a:p>
                      <a:pPr algn="l"/>
                      <a:r>
                        <a:rPr lang="en-US" sz="1800" b="0" u="none" dirty="0" smtClean="0">
                          <a:solidFill>
                            <a:schemeClr val="tx1"/>
                          </a:solidFill>
                          <a:latin typeface="+mn-lt"/>
                        </a:rPr>
                        <a:t>District 1</a:t>
                      </a:r>
                      <a:endParaRPr lang="en-US" sz="1800" b="0" u="none" dirty="0">
                        <a:solidFill>
                          <a:schemeClr val="tx1"/>
                        </a:solidFill>
                        <a:latin typeface="+mn-lt"/>
                      </a:endParaRPr>
                    </a:p>
                  </a:txBody>
                  <a:tcPr/>
                </a:tc>
                <a:tc>
                  <a:txBody>
                    <a:bodyPr/>
                    <a:lstStyle/>
                    <a:p>
                      <a:pPr algn="l"/>
                      <a:r>
                        <a:rPr lang="en-US" sz="1800" b="0" u="none" dirty="0" smtClean="0">
                          <a:solidFill>
                            <a:schemeClr val="tx1"/>
                          </a:solidFill>
                          <a:latin typeface="+mn-lt"/>
                        </a:rPr>
                        <a:t>Joyce Morgan</a:t>
                      </a:r>
                      <a:endParaRPr lang="en-US" sz="1800" b="0" u="none" dirty="0">
                        <a:solidFill>
                          <a:schemeClr val="tx1"/>
                        </a:solidFill>
                        <a:latin typeface="+mn-lt"/>
                      </a:endParaRPr>
                    </a:p>
                  </a:txBody>
                  <a:tcPr/>
                </a:tc>
                <a:tc>
                  <a:txBody>
                    <a:bodyPr/>
                    <a:lstStyle/>
                    <a:p>
                      <a:pPr algn="l"/>
                      <a:r>
                        <a:rPr lang="en-US" sz="1800" b="0" u="none" dirty="0" smtClean="0">
                          <a:solidFill>
                            <a:schemeClr val="tx1"/>
                          </a:solidFill>
                          <a:latin typeface="+mn-lt"/>
                        </a:rPr>
                        <a:t>District 8</a:t>
                      </a:r>
                      <a:endParaRPr lang="en-US" sz="1800" b="0" u="none" dirty="0">
                        <a:solidFill>
                          <a:schemeClr val="tx1"/>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u="none" dirty="0" smtClean="0">
                          <a:solidFill>
                            <a:schemeClr val="tx1"/>
                          </a:solidFill>
                          <a:effectLst/>
                          <a:latin typeface="+mn-lt"/>
                        </a:rPr>
                        <a:t>Katrina Brown</a:t>
                      </a:r>
                    </a:p>
                  </a:txBody>
                  <a:tcPr/>
                </a:tc>
              </a:tr>
              <a:tr h="419100">
                <a:tc>
                  <a:txBody>
                    <a:bodyPr/>
                    <a:lstStyle/>
                    <a:p>
                      <a:pPr algn="l"/>
                      <a:r>
                        <a:rPr lang="en-US" sz="1800" b="0" u="none" dirty="0" smtClean="0">
                          <a:solidFill>
                            <a:schemeClr val="tx1"/>
                          </a:solidFill>
                          <a:latin typeface="+mn-lt"/>
                        </a:rPr>
                        <a:t>District 2</a:t>
                      </a:r>
                      <a:endParaRPr lang="en-US" sz="1800" b="0" u="none" dirty="0">
                        <a:solidFill>
                          <a:schemeClr val="tx1"/>
                        </a:solidFill>
                        <a:latin typeface="+mn-lt"/>
                      </a:endParaRPr>
                    </a:p>
                  </a:txBody>
                  <a:tcPr/>
                </a:tc>
                <a:tc>
                  <a:txBody>
                    <a:bodyPr/>
                    <a:lstStyle/>
                    <a:p>
                      <a:pPr algn="l"/>
                      <a:r>
                        <a:rPr lang="en-US" sz="1800" b="0" u="none" dirty="0" smtClean="0">
                          <a:solidFill>
                            <a:schemeClr val="tx1"/>
                          </a:solidFill>
                          <a:effectLst/>
                          <a:latin typeface="+mn-lt"/>
                        </a:rPr>
                        <a:t>Al Ferraro</a:t>
                      </a:r>
                      <a:endParaRPr lang="en-US" sz="1800" b="0" u="none" dirty="0">
                        <a:solidFill>
                          <a:schemeClr val="tx1"/>
                        </a:solidFill>
                        <a:latin typeface="+mn-lt"/>
                      </a:endParaRPr>
                    </a:p>
                  </a:txBody>
                  <a:tcPr/>
                </a:tc>
                <a:tc>
                  <a:txBody>
                    <a:bodyPr/>
                    <a:lstStyle/>
                    <a:p>
                      <a:pPr algn="l"/>
                      <a:r>
                        <a:rPr lang="en-US" sz="1800" b="0" u="none" dirty="0" smtClean="0">
                          <a:solidFill>
                            <a:schemeClr val="tx1"/>
                          </a:solidFill>
                          <a:latin typeface="+mn-lt"/>
                        </a:rPr>
                        <a:t>District 9</a:t>
                      </a:r>
                      <a:endParaRPr lang="en-US" sz="1800" b="0" u="none" dirty="0">
                        <a:solidFill>
                          <a:schemeClr val="tx1"/>
                        </a:solidFill>
                        <a:latin typeface="+mn-lt"/>
                      </a:endParaRPr>
                    </a:p>
                  </a:txBody>
                  <a:tcPr/>
                </a:tc>
                <a:tc>
                  <a:txBody>
                    <a:bodyPr/>
                    <a:lstStyle/>
                    <a:p>
                      <a:pPr algn="l"/>
                      <a:r>
                        <a:rPr lang="sv-SE" sz="1800" b="0" u="none" dirty="0" smtClean="0">
                          <a:solidFill>
                            <a:schemeClr val="tx1"/>
                          </a:solidFill>
                          <a:effectLst/>
                          <a:latin typeface="+mn-lt"/>
                        </a:rPr>
                        <a:t>Garrett L. Dennis</a:t>
                      </a:r>
                      <a:endParaRPr lang="en-US" sz="1800" b="0" u="none" dirty="0">
                        <a:solidFill>
                          <a:schemeClr val="tx1"/>
                        </a:solidFill>
                        <a:latin typeface="+mn-lt"/>
                      </a:endParaRPr>
                    </a:p>
                  </a:txBody>
                  <a:tcPr/>
                </a:tc>
              </a:tr>
              <a:tr h="419100">
                <a:tc>
                  <a:txBody>
                    <a:bodyPr/>
                    <a:lstStyle/>
                    <a:p>
                      <a:pPr algn="l"/>
                      <a:r>
                        <a:rPr lang="en-US" sz="1800" b="0" u="none" dirty="0" smtClean="0">
                          <a:solidFill>
                            <a:schemeClr val="tx1"/>
                          </a:solidFill>
                          <a:latin typeface="+mn-lt"/>
                        </a:rPr>
                        <a:t>District 3</a:t>
                      </a:r>
                      <a:endParaRPr lang="en-US" sz="1800" b="0" u="none" dirty="0">
                        <a:solidFill>
                          <a:schemeClr val="tx1"/>
                        </a:solidFill>
                        <a:latin typeface="+mn-lt"/>
                      </a:endParaRPr>
                    </a:p>
                  </a:txBody>
                  <a:tcPr/>
                </a:tc>
                <a:tc>
                  <a:txBody>
                    <a:bodyPr/>
                    <a:lstStyle/>
                    <a:p>
                      <a:pPr algn="l"/>
                      <a:r>
                        <a:rPr lang="en-US" sz="1800" b="0" u="none" dirty="0" smtClean="0">
                          <a:solidFill>
                            <a:schemeClr val="tx1"/>
                          </a:solidFill>
                          <a:effectLst/>
                          <a:latin typeface="+mn-lt"/>
                        </a:rPr>
                        <a:t>Aaron L. Bowman</a:t>
                      </a:r>
                      <a:endParaRPr lang="en-US" sz="1800" b="0" u="none" dirty="0">
                        <a:solidFill>
                          <a:schemeClr val="tx1"/>
                        </a:solidFill>
                        <a:latin typeface="+mn-lt"/>
                      </a:endParaRPr>
                    </a:p>
                  </a:txBody>
                  <a:tcPr/>
                </a:tc>
                <a:tc>
                  <a:txBody>
                    <a:bodyPr/>
                    <a:lstStyle/>
                    <a:p>
                      <a:pPr algn="l"/>
                      <a:r>
                        <a:rPr lang="en-US" sz="1800" b="0" u="none" dirty="0" smtClean="0">
                          <a:solidFill>
                            <a:schemeClr val="tx1"/>
                          </a:solidFill>
                          <a:latin typeface="+mn-lt"/>
                        </a:rPr>
                        <a:t>District 10</a:t>
                      </a:r>
                      <a:endParaRPr lang="en-US" sz="1800" b="0" u="none" dirty="0">
                        <a:solidFill>
                          <a:schemeClr val="tx1"/>
                        </a:solidFill>
                        <a:latin typeface="+mn-lt"/>
                      </a:endParaRPr>
                    </a:p>
                  </a:txBody>
                  <a:tcPr/>
                </a:tc>
                <a:tc>
                  <a:txBody>
                    <a:bodyPr/>
                    <a:lstStyle/>
                    <a:p>
                      <a:pPr algn="l"/>
                      <a:r>
                        <a:rPr lang="en-US" sz="1800" b="0" u="none" dirty="0" smtClean="0">
                          <a:solidFill>
                            <a:schemeClr val="tx1"/>
                          </a:solidFill>
                          <a:effectLst/>
                          <a:latin typeface="+mn-lt"/>
                        </a:rPr>
                        <a:t>Reginald L. Brown</a:t>
                      </a:r>
                      <a:endParaRPr lang="en-US" sz="1800" b="0" u="none" dirty="0">
                        <a:solidFill>
                          <a:schemeClr val="tx1"/>
                        </a:solidFill>
                        <a:latin typeface="+mn-lt"/>
                      </a:endParaRPr>
                    </a:p>
                  </a:txBody>
                  <a:tcPr/>
                </a:tc>
              </a:tr>
              <a:tr h="419100">
                <a:tc>
                  <a:txBody>
                    <a:bodyPr/>
                    <a:lstStyle/>
                    <a:p>
                      <a:pPr algn="l"/>
                      <a:r>
                        <a:rPr lang="en-US" sz="1800" b="0" u="none" dirty="0" smtClean="0">
                          <a:solidFill>
                            <a:schemeClr val="tx1"/>
                          </a:solidFill>
                          <a:latin typeface="+mn-lt"/>
                        </a:rPr>
                        <a:t>District 4</a:t>
                      </a:r>
                      <a:endParaRPr lang="en-US" sz="1800" b="0" u="none" dirty="0">
                        <a:solidFill>
                          <a:schemeClr val="tx1"/>
                        </a:solidFill>
                        <a:latin typeface="+mn-lt"/>
                      </a:endParaRPr>
                    </a:p>
                  </a:txBody>
                  <a:tcPr/>
                </a:tc>
                <a:tc>
                  <a:txBody>
                    <a:bodyPr/>
                    <a:lstStyle/>
                    <a:p>
                      <a:pPr algn="l"/>
                      <a:r>
                        <a:rPr lang="en-US" sz="1800" b="0" u="none" dirty="0" smtClean="0">
                          <a:solidFill>
                            <a:schemeClr val="tx1"/>
                          </a:solidFill>
                          <a:effectLst/>
                          <a:latin typeface="+mn-lt"/>
                        </a:rPr>
                        <a:t>Scott Wilson</a:t>
                      </a:r>
                      <a:endParaRPr lang="en-US" sz="1800" b="0" u="none" dirty="0">
                        <a:solidFill>
                          <a:schemeClr val="tx1"/>
                        </a:solidFill>
                        <a:latin typeface="+mn-lt"/>
                      </a:endParaRPr>
                    </a:p>
                  </a:txBody>
                  <a:tcPr/>
                </a:tc>
                <a:tc>
                  <a:txBody>
                    <a:bodyPr/>
                    <a:lstStyle/>
                    <a:p>
                      <a:pPr algn="l"/>
                      <a:r>
                        <a:rPr lang="en-US" sz="1800" b="0" u="none" dirty="0" smtClean="0">
                          <a:solidFill>
                            <a:schemeClr val="tx1"/>
                          </a:solidFill>
                          <a:latin typeface="+mn-lt"/>
                        </a:rPr>
                        <a:t>District 11</a:t>
                      </a:r>
                      <a:endParaRPr lang="en-US" sz="1800" b="0" u="none" dirty="0">
                        <a:solidFill>
                          <a:schemeClr val="tx1"/>
                        </a:solidFill>
                        <a:latin typeface="+mn-lt"/>
                      </a:endParaRPr>
                    </a:p>
                  </a:txBody>
                  <a:tcPr/>
                </a:tc>
                <a:tc>
                  <a:txBody>
                    <a:bodyPr/>
                    <a:lstStyle/>
                    <a:p>
                      <a:pPr algn="l"/>
                      <a:r>
                        <a:rPr lang="en-US" sz="1800" b="0" u="none" dirty="0" smtClean="0">
                          <a:solidFill>
                            <a:schemeClr val="tx1"/>
                          </a:solidFill>
                          <a:effectLst/>
                          <a:latin typeface="+mn-lt"/>
                        </a:rPr>
                        <a:t>Danny Becton</a:t>
                      </a:r>
                      <a:endParaRPr lang="en-US" sz="1800" b="0" u="none" dirty="0">
                        <a:solidFill>
                          <a:schemeClr val="tx1"/>
                        </a:solidFill>
                        <a:latin typeface="+mn-lt"/>
                      </a:endParaRPr>
                    </a:p>
                  </a:txBody>
                  <a:tcPr/>
                </a:tc>
              </a:tr>
              <a:tr h="419100">
                <a:tc>
                  <a:txBody>
                    <a:bodyPr/>
                    <a:lstStyle/>
                    <a:p>
                      <a:pPr algn="l"/>
                      <a:r>
                        <a:rPr lang="en-US" sz="1800" b="0" u="none" dirty="0" smtClean="0">
                          <a:solidFill>
                            <a:schemeClr val="tx1"/>
                          </a:solidFill>
                          <a:latin typeface="+mn-lt"/>
                        </a:rPr>
                        <a:t>District 5</a:t>
                      </a:r>
                      <a:endParaRPr lang="en-US" sz="1800" b="0" u="none" dirty="0">
                        <a:solidFill>
                          <a:schemeClr val="tx1"/>
                        </a:solidFill>
                        <a:latin typeface="+mn-lt"/>
                      </a:endParaRPr>
                    </a:p>
                  </a:txBody>
                  <a:tcPr/>
                </a:tc>
                <a:tc>
                  <a:txBody>
                    <a:bodyPr/>
                    <a:lstStyle/>
                    <a:p>
                      <a:pPr algn="l"/>
                      <a:r>
                        <a:rPr lang="en-US" sz="1800" b="0" u="none" dirty="0" smtClean="0">
                          <a:solidFill>
                            <a:schemeClr val="tx1"/>
                          </a:solidFill>
                          <a:effectLst/>
                          <a:latin typeface="+mn-lt"/>
                        </a:rPr>
                        <a:t>President Lori N. Boyer</a:t>
                      </a:r>
                      <a:endParaRPr lang="en-US" sz="1800" b="0" u="none" dirty="0">
                        <a:solidFill>
                          <a:schemeClr val="tx1"/>
                        </a:solidFill>
                        <a:latin typeface="+mn-lt"/>
                      </a:endParaRPr>
                    </a:p>
                  </a:txBody>
                  <a:tcPr/>
                </a:tc>
                <a:tc>
                  <a:txBody>
                    <a:bodyPr/>
                    <a:lstStyle/>
                    <a:p>
                      <a:pPr algn="l"/>
                      <a:r>
                        <a:rPr lang="en-US" sz="1800" b="0" u="none" dirty="0" smtClean="0">
                          <a:solidFill>
                            <a:schemeClr val="tx1"/>
                          </a:solidFill>
                          <a:latin typeface="+mn-lt"/>
                        </a:rPr>
                        <a:t>District 12</a:t>
                      </a:r>
                      <a:endParaRPr lang="en-US" sz="1800" b="0" u="none" dirty="0">
                        <a:solidFill>
                          <a:schemeClr val="tx1"/>
                        </a:solidFill>
                        <a:latin typeface="+mn-lt"/>
                      </a:endParaRPr>
                    </a:p>
                  </a:txBody>
                  <a:tcPr/>
                </a:tc>
                <a:tc>
                  <a:txBody>
                    <a:bodyPr/>
                    <a:lstStyle/>
                    <a:p>
                      <a:pPr algn="l"/>
                      <a:r>
                        <a:rPr lang="en-US" sz="1800" b="0" u="none" dirty="0" smtClean="0">
                          <a:solidFill>
                            <a:schemeClr val="tx1"/>
                          </a:solidFill>
                          <a:effectLst/>
                          <a:latin typeface="+mn-lt"/>
                        </a:rPr>
                        <a:t> Doyle Carter</a:t>
                      </a:r>
                      <a:endParaRPr lang="en-US" sz="1800" b="0" u="none" dirty="0">
                        <a:solidFill>
                          <a:schemeClr val="tx1"/>
                        </a:solidFill>
                        <a:latin typeface="+mn-lt"/>
                      </a:endParaRPr>
                    </a:p>
                  </a:txBody>
                  <a:tcPr/>
                </a:tc>
              </a:tr>
              <a:tr h="419100">
                <a:tc>
                  <a:txBody>
                    <a:bodyPr/>
                    <a:lstStyle/>
                    <a:p>
                      <a:pPr algn="l"/>
                      <a:r>
                        <a:rPr lang="en-US" sz="1800" b="0" u="none" dirty="0" smtClean="0">
                          <a:solidFill>
                            <a:schemeClr val="tx1"/>
                          </a:solidFill>
                          <a:latin typeface="+mn-lt"/>
                        </a:rPr>
                        <a:t>District 6</a:t>
                      </a:r>
                      <a:endParaRPr lang="en-US" sz="1800" b="0" u="none" dirty="0">
                        <a:solidFill>
                          <a:schemeClr val="tx1"/>
                        </a:solidFill>
                        <a:latin typeface="+mn-lt"/>
                      </a:endParaRPr>
                    </a:p>
                  </a:txBody>
                  <a:tcPr/>
                </a:tc>
                <a:tc>
                  <a:txBody>
                    <a:bodyPr/>
                    <a:lstStyle/>
                    <a:p>
                      <a:pPr algn="l"/>
                      <a:r>
                        <a:rPr lang="en-US" sz="1800" b="0" u="none" dirty="0" smtClean="0">
                          <a:solidFill>
                            <a:schemeClr val="tx1"/>
                          </a:solidFill>
                          <a:effectLst/>
                          <a:latin typeface="+mn-lt"/>
                        </a:rPr>
                        <a:t>Matt </a:t>
                      </a:r>
                      <a:r>
                        <a:rPr lang="en-US" sz="1800" b="0" u="none" dirty="0" err="1" smtClean="0">
                          <a:solidFill>
                            <a:schemeClr val="tx1"/>
                          </a:solidFill>
                          <a:effectLst/>
                          <a:latin typeface="+mn-lt"/>
                        </a:rPr>
                        <a:t>Schellenberg</a:t>
                      </a:r>
                      <a:endParaRPr lang="en-US" sz="1800" b="0" u="none" dirty="0">
                        <a:solidFill>
                          <a:schemeClr val="tx1"/>
                        </a:solidFill>
                        <a:latin typeface="+mn-lt"/>
                      </a:endParaRPr>
                    </a:p>
                  </a:txBody>
                  <a:tcPr/>
                </a:tc>
                <a:tc>
                  <a:txBody>
                    <a:bodyPr/>
                    <a:lstStyle/>
                    <a:p>
                      <a:pPr algn="l"/>
                      <a:r>
                        <a:rPr lang="en-US" sz="1800" b="0" u="none" dirty="0" smtClean="0">
                          <a:solidFill>
                            <a:schemeClr val="tx1"/>
                          </a:solidFill>
                          <a:latin typeface="+mn-lt"/>
                        </a:rPr>
                        <a:t>District 13</a:t>
                      </a:r>
                      <a:endParaRPr lang="en-US" sz="1800" b="0" u="none" dirty="0">
                        <a:solidFill>
                          <a:schemeClr val="tx1"/>
                        </a:solidFill>
                        <a:latin typeface="+mn-lt"/>
                      </a:endParaRPr>
                    </a:p>
                  </a:txBody>
                  <a:tcPr/>
                </a:tc>
                <a:tc>
                  <a:txBody>
                    <a:bodyPr/>
                    <a:lstStyle/>
                    <a:p>
                      <a:pPr algn="l"/>
                      <a:r>
                        <a:rPr lang="en-US" sz="1800" b="0" u="none" dirty="0" smtClean="0">
                          <a:solidFill>
                            <a:schemeClr val="tx1"/>
                          </a:solidFill>
                          <a:effectLst/>
                          <a:latin typeface="+mn-lt"/>
                        </a:rPr>
                        <a:t> Bill </a:t>
                      </a:r>
                      <a:r>
                        <a:rPr lang="en-US" sz="1800" b="0" u="none" dirty="0" err="1" smtClean="0">
                          <a:solidFill>
                            <a:schemeClr val="tx1"/>
                          </a:solidFill>
                          <a:effectLst/>
                          <a:latin typeface="+mn-lt"/>
                        </a:rPr>
                        <a:t>Gulliford</a:t>
                      </a:r>
                      <a:endParaRPr lang="en-US" sz="1800" b="0" u="none" dirty="0">
                        <a:solidFill>
                          <a:schemeClr val="tx1"/>
                        </a:solidFill>
                        <a:latin typeface="+mn-lt"/>
                      </a:endParaRPr>
                    </a:p>
                  </a:txBody>
                  <a:tcPr/>
                </a:tc>
              </a:tr>
              <a:tr h="490025">
                <a:tc>
                  <a:txBody>
                    <a:bodyPr/>
                    <a:lstStyle/>
                    <a:p>
                      <a:pPr algn="l"/>
                      <a:r>
                        <a:rPr lang="en-US" sz="1800" b="0" u="none" dirty="0" smtClean="0">
                          <a:solidFill>
                            <a:schemeClr val="tx1"/>
                          </a:solidFill>
                          <a:latin typeface="+mn-lt"/>
                        </a:rPr>
                        <a:t>District 7</a:t>
                      </a:r>
                      <a:endParaRPr lang="en-US" sz="1800" b="0" u="none" dirty="0">
                        <a:solidFill>
                          <a:schemeClr val="tx1"/>
                        </a:solidFill>
                        <a:latin typeface="+mn-lt"/>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u="none" dirty="0" smtClean="0">
                          <a:solidFill>
                            <a:schemeClr val="tx1"/>
                          </a:solidFill>
                          <a:effectLst/>
                          <a:latin typeface="+mn-lt"/>
                        </a:rPr>
                        <a:t>Reggie Gaffney</a:t>
                      </a:r>
                    </a:p>
                  </a:txBody>
                  <a:tcPr/>
                </a:tc>
                <a:tc>
                  <a:txBody>
                    <a:bodyPr/>
                    <a:lstStyle/>
                    <a:p>
                      <a:pPr algn="l"/>
                      <a:r>
                        <a:rPr lang="en-US" sz="1800" b="0" u="none" dirty="0" smtClean="0">
                          <a:solidFill>
                            <a:schemeClr val="tx1"/>
                          </a:solidFill>
                          <a:latin typeface="+mn-lt"/>
                        </a:rPr>
                        <a:t>District 14</a:t>
                      </a:r>
                      <a:endParaRPr lang="en-US" sz="1800" b="0" u="none" dirty="0">
                        <a:solidFill>
                          <a:schemeClr val="tx1"/>
                        </a:solidFill>
                        <a:latin typeface="+mn-lt"/>
                      </a:endParaRPr>
                    </a:p>
                  </a:txBody>
                  <a:tcPr/>
                </a:tc>
                <a:tc>
                  <a:txBody>
                    <a:bodyPr/>
                    <a:lstStyle/>
                    <a:p>
                      <a:pPr algn="l"/>
                      <a:r>
                        <a:rPr lang="en-US" sz="1800" b="0" u="none" dirty="0" smtClean="0">
                          <a:solidFill>
                            <a:schemeClr val="tx1"/>
                          </a:solidFill>
                          <a:effectLst/>
                          <a:latin typeface="+mn-lt"/>
                        </a:rPr>
                        <a:t>Jim Love</a:t>
                      </a:r>
                      <a:endParaRPr lang="en-US" sz="1800" b="0" u="none" dirty="0">
                        <a:solidFill>
                          <a:schemeClr val="tx1"/>
                        </a:solidFill>
                        <a:latin typeface="+mn-lt"/>
                      </a:endParaRPr>
                    </a:p>
                  </a:txBody>
                  <a:tcPr/>
                </a:tc>
              </a:tr>
            </a:tbl>
          </a:graphicData>
        </a:graphic>
      </p:graphicFrame>
      <p:graphicFrame>
        <p:nvGraphicFramePr>
          <p:cNvPr id="10" name="Table 9"/>
          <p:cNvGraphicFramePr>
            <a:graphicFrameLocks noGrp="1"/>
          </p:cNvGraphicFramePr>
          <p:nvPr>
            <p:extLst>
              <p:ext uri="{D42A27DB-BD31-4B8C-83A1-F6EECF244321}">
                <p14:modId xmlns:p14="http://schemas.microsoft.com/office/powerpoint/2010/main" val="3288849081"/>
              </p:ext>
            </p:extLst>
          </p:nvPr>
        </p:nvGraphicFramePr>
        <p:xfrm>
          <a:off x="660398" y="7086600"/>
          <a:ext cx="11684004" cy="1714500"/>
        </p:xfrm>
        <a:graphic>
          <a:graphicData uri="http://schemas.openxmlformats.org/drawingml/2006/table">
            <a:tbl>
              <a:tblPr firstRow="1" bandRow="1">
                <a:tableStyleId>{08FB837D-C827-4EFA-A057-4D05807E0F7C}</a:tableStyleId>
              </a:tblPr>
              <a:tblGrid>
                <a:gridCol w="1651002"/>
                <a:gridCol w="4191000"/>
                <a:gridCol w="1752600"/>
                <a:gridCol w="4089402"/>
              </a:tblGrid>
              <a:tr h="419100">
                <a:tc gridSpan="2">
                  <a:txBody>
                    <a:bodyPr/>
                    <a:lstStyle/>
                    <a:p>
                      <a:pPr algn="l"/>
                      <a:r>
                        <a:rPr lang="en-US" sz="2400" b="1" dirty="0" smtClean="0">
                          <a:solidFill>
                            <a:schemeClr val="bg1"/>
                          </a:solidFill>
                        </a:rPr>
                        <a:t>At-Large Council</a:t>
                      </a:r>
                      <a:r>
                        <a:rPr lang="en-US" sz="2400" b="1" baseline="0" dirty="0" smtClean="0">
                          <a:solidFill>
                            <a:schemeClr val="bg1"/>
                          </a:solidFill>
                        </a:rPr>
                        <a:t> Members</a:t>
                      </a:r>
                      <a:endParaRPr lang="en-US" sz="2400" b="1" dirty="0">
                        <a:solidFill>
                          <a:schemeClr val="bg1"/>
                        </a:solidFill>
                      </a:endParaRPr>
                    </a:p>
                  </a:txBody>
                  <a:tcPr/>
                </a:tc>
                <a:tc hMerge="1">
                  <a:txBody>
                    <a:bodyPr/>
                    <a:lstStyle/>
                    <a:p>
                      <a:endParaRPr lang="en-US" dirty="0"/>
                    </a:p>
                  </a:txBody>
                  <a:tcPr/>
                </a:tc>
                <a:tc>
                  <a:txBody>
                    <a:bodyPr/>
                    <a:lstStyle/>
                    <a:p>
                      <a:pPr algn="l"/>
                      <a:endParaRPr lang="en-US" b="0">
                        <a:solidFill>
                          <a:schemeClr val="tx1"/>
                        </a:solidFill>
                      </a:endParaRPr>
                    </a:p>
                  </a:txBody>
                  <a:tcPr/>
                </a:tc>
                <a:tc>
                  <a:txBody>
                    <a:bodyPr/>
                    <a:lstStyle/>
                    <a:p>
                      <a:pPr algn="l"/>
                      <a:endParaRPr lang="en-US" b="0">
                        <a:solidFill>
                          <a:schemeClr val="tx1"/>
                        </a:solidFill>
                      </a:endParaRPr>
                    </a:p>
                  </a:txBody>
                  <a:tcPr/>
                </a:tc>
              </a:tr>
              <a:tr h="419100">
                <a:tc>
                  <a:txBody>
                    <a:bodyPr/>
                    <a:lstStyle/>
                    <a:p>
                      <a:pPr algn="l"/>
                      <a:r>
                        <a:rPr lang="en-US" sz="1800" b="0" dirty="0" smtClean="0">
                          <a:solidFill>
                            <a:schemeClr val="tx1"/>
                          </a:solidFill>
                        </a:rPr>
                        <a:t>Group</a:t>
                      </a:r>
                      <a:r>
                        <a:rPr lang="en-US" sz="1800" b="0" baseline="0" dirty="0" smtClean="0">
                          <a:solidFill>
                            <a:schemeClr val="tx1"/>
                          </a:solidFill>
                        </a:rPr>
                        <a:t> 1</a:t>
                      </a:r>
                      <a:endParaRPr lang="en-US" sz="1800" b="0" dirty="0">
                        <a:solidFill>
                          <a:schemeClr val="tx1"/>
                        </a:solidFill>
                      </a:endParaRPr>
                    </a:p>
                  </a:txBody>
                  <a:tcPr/>
                </a:tc>
                <a:tc>
                  <a:txBody>
                    <a:bodyPr/>
                    <a:lstStyle/>
                    <a:p>
                      <a:pPr algn="l"/>
                      <a:r>
                        <a:rPr lang="en-US" sz="1800" b="0" dirty="0" smtClean="0">
                          <a:solidFill>
                            <a:schemeClr val="tx1"/>
                          </a:solidFill>
                          <a:effectLst/>
                        </a:rPr>
                        <a:t>Anna Lopez </a:t>
                      </a:r>
                      <a:r>
                        <a:rPr lang="en-US" sz="1800" b="0" dirty="0" err="1" smtClean="0">
                          <a:solidFill>
                            <a:schemeClr val="tx1"/>
                          </a:solidFill>
                          <a:effectLst/>
                        </a:rPr>
                        <a:t>Brosche</a:t>
                      </a:r>
                      <a:endParaRPr lang="en-US" sz="1800" b="0" dirty="0">
                        <a:solidFill>
                          <a:schemeClr val="tx1"/>
                        </a:solidFill>
                      </a:endParaRPr>
                    </a:p>
                  </a:txBody>
                  <a:tcPr/>
                </a:tc>
                <a:tc>
                  <a:txBody>
                    <a:bodyPr/>
                    <a:lstStyle/>
                    <a:p>
                      <a:pPr algn="l"/>
                      <a:r>
                        <a:rPr lang="en-US" sz="1800" b="0" dirty="0" smtClean="0">
                          <a:solidFill>
                            <a:schemeClr val="tx1"/>
                          </a:solidFill>
                        </a:rPr>
                        <a:t>Group</a:t>
                      </a:r>
                      <a:r>
                        <a:rPr lang="en-US" sz="1800" b="0" baseline="0" dirty="0" smtClean="0">
                          <a:solidFill>
                            <a:schemeClr val="tx1"/>
                          </a:solidFill>
                        </a:rPr>
                        <a:t> 4</a:t>
                      </a:r>
                      <a:endParaRPr lang="en-US" sz="1800" b="0" dirty="0">
                        <a:solidFill>
                          <a:schemeClr val="tx1"/>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800" b="0" u="none" dirty="0" smtClean="0">
                          <a:solidFill>
                            <a:schemeClr val="tx1"/>
                          </a:solidFill>
                          <a:effectLst/>
                        </a:rPr>
                        <a:t>Greg Anderson</a:t>
                      </a:r>
                      <a:endParaRPr lang="en-US" sz="1800" b="0" u="none" dirty="0">
                        <a:solidFill>
                          <a:schemeClr val="tx1"/>
                        </a:solidFill>
                      </a:endParaRPr>
                    </a:p>
                  </a:txBody>
                  <a:tcPr/>
                </a:tc>
              </a:tr>
              <a:tr h="419100">
                <a:tc>
                  <a:txBody>
                    <a:bodyPr/>
                    <a:lstStyle/>
                    <a:p>
                      <a:pPr algn="l"/>
                      <a:r>
                        <a:rPr lang="en-US" sz="1800" b="0" dirty="0" smtClean="0">
                          <a:solidFill>
                            <a:schemeClr val="tx1"/>
                          </a:solidFill>
                        </a:rPr>
                        <a:t>Group</a:t>
                      </a:r>
                      <a:r>
                        <a:rPr lang="en-US" sz="1800" b="0" baseline="0" dirty="0" smtClean="0">
                          <a:solidFill>
                            <a:schemeClr val="tx1"/>
                          </a:solidFill>
                        </a:rPr>
                        <a:t> 2</a:t>
                      </a:r>
                      <a:endParaRPr lang="en-US" sz="1800" b="0" dirty="0">
                        <a:solidFill>
                          <a:schemeClr val="tx1"/>
                        </a:solidFill>
                      </a:endParaRPr>
                    </a:p>
                  </a:txBody>
                  <a:tcPr/>
                </a:tc>
                <a:tc>
                  <a:txBody>
                    <a:bodyPr/>
                    <a:lstStyle/>
                    <a:p>
                      <a:pPr algn="l"/>
                      <a:r>
                        <a:rPr lang="en-US" sz="1800" b="0" dirty="0" smtClean="0">
                          <a:solidFill>
                            <a:schemeClr val="tx1"/>
                          </a:solidFill>
                          <a:effectLst/>
                        </a:rPr>
                        <a:t>Vice</a:t>
                      </a:r>
                      <a:r>
                        <a:rPr lang="en-US" sz="1800" b="0" baseline="0" dirty="0" smtClean="0">
                          <a:solidFill>
                            <a:schemeClr val="tx1"/>
                          </a:solidFill>
                          <a:effectLst/>
                        </a:rPr>
                        <a:t> President </a:t>
                      </a:r>
                      <a:r>
                        <a:rPr lang="en-US" sz="1800" b="0" dirty="0" smtClean="0">
                          <a:solidFill>
                            <a:schemeClr val="tx1"/>
                          </a:solidFill>
                          <a:effectLst/>
                        </a:rPr>
                        <a:t>John R. </a:t>
                      </a:r>
                      <a:r>
                        <a:rPr lang="en-US" sz="1800" b="0" dirty="0" err="1" smtClean="0">
                          <a:solidFill>
                            <a:schemeClr val="tx1"/>
                          </a:solidFill>
                          <a:effectLst/>
                        </a:rPr>
                        <a:t>Crescimbeni</a:t>
                      </a:r>
                      <a:endParaRPr lang="en-US" sz="1800" b="0" dirty="0">
                        <a:solidFill>
                          <a:schemeClr val="tx1"/>
                        </a:solidFill>
                      </a:endParaRPr>
                    </a:p>
                  </a:txBody>
                  <a:tcPr/>
                </a:tc>
                <a:tc>
                  <a:txBody>
                    <a:bodyPr/>
                    <a:lstStyle/>
                    <a:p>
                      <a:pPr algn="l"/>
                      <a:r>
                        <a:rPr lang="en-US" sz="1800" b="0" dirty="0" smtClean="0">
                          <a:solidFill>
                            <a:schemeClr val="tx1"/>
                          </a:solidFill>
                        </a:rPr>
                        <a:t>Group</a:t>
                      </a:r>
                      <a:r>
                        <a:rPr lang="en-US" sz="1800" b="0" baseline="0" dirty="0" smtClean="0">
                          <a:solidFill>
                            <a:schemeClr val="tx1"/>
                          </a:solidFill>
                        </a:rPr>
                        <a:t> 5</a:t>
                      </a:r>
                      <a:endParaRPr lang="en-US" sz="1800" b="0" dirty="0">
                        <a:solidFill>
                          <a:schemeClr val="tx1"/>
                        </a:solidFill>
                      </a:endParaRPr>
                    </a:p>
                  </a:txBody>
                  <a:tcPr/>
                </a:tc>
                <a:tc>
                  <a:txBody>
                    <a:bodyPr/>
                    <a:lstStyle/>
                    <a:p>
                      <a:pPr algn="l"/>
                      <a:r>
                        <a:rPr lang="en-US" sz="1800" b="0" dirty="0" smtClean="0">
                          <a:solidFill>
                            <a:schemeClr val="tx1"/>
                          </a:solidFill>
                          <a:effectLst/>
                        </a:rPr>
                        <a:t>Samuel Newby</a:t>
                      </a:r>
                      <a:endParaRPr lang="en-US" sz="1800" b="0" dirty="0">
                        <a:solidFill>
                          <a:schemeClr val="tx1"/>
                        </a:solidFill>
                      </a:endParaRPr>
                    </a:p>
                  </a:txBody>
                  <a:tcPr/>
                </a:tc>
              </a:tr>
              <a:tr h="419100">
                <a:tc>
                  <a:txBody>
                    <a:bodyPr/>
                    <a:lstStyle/>
                    <a:p>
                      <a:pPr algn="l"/>
                      <a:r>
                        <a:rPr lang="en-US" sz="1800" b="0" dirty="0" smtClean="0">
                          <a:solidFill>
                            <a:schemeClr val="tx1"/>
                          </a:solidFill>
                        </a:rPr>
                        <a:t>Group</a:t>
                      </a:r>
                      <a:r>
                        <a:rPr lang="en-US" sz="1800" b="0" baseline="0" dirty="0" smtClean="0">
                          <a:solidFill>
                            <a:schemeClr val="tx1"/>
                          </a:solidFill>
                        </a:rPr>
                        <a:t> 3</a:t>
                      </a:r>
                      <a:endParaRPr lang="en-US" sz="1800" b="0" dirty="0">
                        <a:solidFill>
                          <a:schemeClr val="tx1"/>
                        </a:solidFill>
                      </a:endParaRPr>
                    </a:p>
                  </a:txBody>
                  <a:tcPr/>
                </a:tc>
                <a:tc>
                  <a:txBody>
                    <a:bodyPr/>
                    <a:lstStyle/>
                    <a:p>
                      <a:pPr algn="l"/>
                      <a:r>
                        <a:rPr lang="en-US" sz="1800" b="0" dirty="0" smtClean="0">
                          <a:solidFill>
                            <a:schemeClr val="tx1"/>
                          </a:solidFill>
                          <a:effectLst/>
                        </a:rPr>
                        <a:t>Tommy </a:t>
                      </a:r>
                      <a:r>
                        <a:rPr lang="en-US" sz="1800" b="0" dirty="0" err="1" smtClean="0">
                          <a:solidFill>
                            <a:schemeClr val="tx1"/>
                          </a:solidFill>
                          <a:effectLst/>
                        </a:rPr>
                        <a:t>Hazouri</a:t>
                      </a:r>
                      <a:endParaRPr lang="en-US" sz="1800" b="0" dirty="0">
                        <a:solidFill>
                          <a:schemeClr val="tx1"/>
                        </a:solidFill>
                      </a:endParaRPr>
                    </a:p>
                  </a:txBody>
                  <a:tcPr/>
                </a:tc>
                <a:tc>
                  <a:txBody>
                    <a:bodyPr/>
                    <a:lstStyle/>
                    <a:p>
                      <a:pPr algn="l"/>
                      <a:endParaRPr lang="en-US" sz="1800" b="0" dirty="0">
                        <a:solidFill>
                          <a:schemeClr val="tx1"/>
                        </a:solidFill>
                      </a:endParaRPr>
                    </a:p>
                  </a:txBody>
                  <a:tcPr/>
                </a:tc>
                <a:tc>
                  <a:txBody>
                    <a:bodyPr/>
                    <a:lstStyle/>
                    <a:p>
                      <a:pPr algn="l"/>
                      <a:endParaRPr lang="en-US" sz="1800" b="0" dirty="0">
                        <a:solidFill>
                          <a:schemeClr val="tx1"/>
                        </a:solidFill>
                      </a:endParaRPr>
                    </a:p>
                  </a:txBody>
                  <a:tcPr/>
                </a:tc>
              </a:tr>
            </a:tbl>
          </a:graphicData>
        </a:graphic>
      </p:graphicFrame>
    </p:spTree>
    <p:extLst>
      <p:ext uri="{BB962C8B-B14F-4D97-AF65-F5344CB8AC3E}">
        <p14:creationId xmlns:p14="http://schemas.microsoft.com/office/powerpoint/2010/main" val="4097233581"/>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69"/>
          <p:cNvSpPr/>
          <p:nvPr/>
        </p:nvSpPr>
        <p:spPr>
          <a:xfrm>
            <a:off x="0" y="0"/>
            <a:ext cx="13004800" cy="9753600"/>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55" name="Shape 155"/>
          <p:cNvSpPr/>
          <p:nvPr/>
        </p:nvSpPr>
        <p:spPr>
          <a:xfrm rot="21594238">
            <a:off x="4978407"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WINTON DRIVE</a:t>
            </a:r>
          </a:p>
          <a:p>
            <a:pPr algn="l">
              <a:lnSpc>
                <a:spcPct val="70000"/>
              </a:lnSpc>
              <a:defRPr sz="6000" b="1">
                <a:ln w="7619">
                  <a:solidFill>
                    <a:srgbClr val="FFFFFF"/>
                  </a:solidFill>
                </a:ln>
                <a:noFill/>
                <a:latin typeface="Calibri"/>
                <a:ea typeface="Calibri"/>
                <a:cs typeface="Calibri"/>
                <a:sym typeface="Calibri"/>
              </a:defRPr>
            </a:pPr>
            <a:r>
              <a:rPr lang="en-US" dirty="0" smtClean="0"/>
              <a:t>Summary</a:t>
            </a:r>
            <a:endParaRPr dirty="0"/>
          </a:p>
        </p:txBody>
      </p:sp>
      <p:sp>
        <p:nvSpPr>
          <p:cNvPr id="2" name="AutoShape 2" descr="Displaying Screen Shot 2017-02-03 at 3.40.19 PM.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isplaying Screen Shot 2017-02-03 at 3.40.19 PM.p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1244600" y="3686810"/>
            <a:ext cx="96012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Island is r</a:t>
            </a:r>
            <a:r>
              <a:rPr kumimoji="0" lang="en-US" sz="3600" b="0" i="0" u="none" strike="noStrike" cap="none" spc="0" normalizeH="0" baseline="0" dirty="0" smtClean="0">
                <a:ln>
                  <a:noFill/>
                </a:ln>
                <a:solidFill>
                  <a:schemeClr val="bg1"/>
                </a:solidFill>
                <a:effectLst/>
                <a:uFillTx/>
                <a:latin typeface="Helvetica Light"/>
                <a:ea typeface="Helvetica Light"/>
                <a:cs typeface="Helvetica Light"/>
                <a:sym typeface="Helvetica Light"/>
              </a:rPr>
              <a:t>oughly 11,000</a:t>
            </a:r>
            <a:r>
              <a:rPr lang="en-US" baseline="30000" dirty="0" smtClean="0">
                <a:solidFill>
                  <a:schemeClr val="bg1"/>
                </a:solidFill>
              </a:rPr>
              <a:t>2 </a:t>
            </a:r>
            <a:r>
              <a:rPr lang="en-US" dirty="0" smtClean="0">
                <a:solidFill>
                  <a:schemeClr val="bg1"/>
                </a:solidFill>
              </a:rPr>
              <a:t>ft.</a:t>
            </a:r>
            <a:endParaRPr kumimoji="0" lang="en-US" sz="3600" b="0" i="0" u="none" strike="noStrike" cap="none" spc="0" normalizeH="0" baseline="0" dirty="0">
              <a:ln>
                <a:noFill/>
              </a:ln>
              <a:solidFill>
                <a:schemeClr val="bg1"/>
              </a:solidFill>
              <a:effectLst/>
              <a:uFillTx/>
              <a:sym typeface="Helvetica Light"/>
            </a:endParaRPr>
          </a:p>
        </p:txBody>
      </p:sp>
      <p:sp>
        <p:nvSpPr>
          <p:cNvPr id="13" name="TextBox 12"/>
          <p:cNvSpPr txBox="1"/>
          <p:nvPr/>
        </p:nvSpPr>
        <p:spPr>
          <a:xfrm>
            <a:off x="1250950" y="5334000"/>
            <a:ext cx="96012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Sculptural Work Requirements:</a:t>
            </a:r>
            <a:endParaRPr kumimoji="0" lang="en-US" sz="3600" b="0" i="0" u="none" strike="noStrike" cap="none" spc="0" normalizeH="0" baseline="0" dirty="0">
              <a:ln>
                <a:noFill/>
              </a:ln>
              <a:solidFill>
                <a:schemeClr val="bg1"/>
              </a:solidFill>
              <a:effectLst/>
              <a:uFillTx/>
              <a:sym typeface="Helvetica Light"/>
            </a:endParaRPr>
          </a:p>
        </p:txBody>
      </p:sp>
      <p:sp>
        <p:nvSpPr>
          <p:cNvPr id="14" name="TextBox 13"/>
          <p:cNvSpPr txBox="1"/>
          <p:nvPr/>
        </p:nvSpPr>
        <p:spPr>
          <a:xfrm>
            <a:off x="1244600" y="3231178"/>
            <a:ext cx="1120140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sz="3200" dirty="0" smtClean="0">
                <a:solidFill>
                  <a:schemeClr val="bg1"/>
                </a:solidFill>
              </a:rPr>
              <a:t>Project sponsored by Councilman Reginald Brown</a:t>
            </a:r>
            <a:endParaRPr kumimoji="0" lang="en-US" sz="3200" b="0" i="0" u="none" strike="noStrike" cap="none" spc="0" normalizeH="0" baseline="0" dirty="0">
              <a:ln>
                <a:noFill/>
              </a:ln>
              <a:solidFill>
                <a:schemeClr val="bg1"/>
              </a:solidFill>
              <a:effectLst/>
              <a:uFillTx/>
              <a:sym typeface="Helvetica Light"/>
            </a:endParaRPr>
          </a:p>
        </p:txBody>
      </p:sp>
      <p:sp>
        <p:nvSpPr>
          <p:cNvPr id="16" name="TextBox 15"/>
          <p:cNvSpPr txBox="1"/>
          <p:nvPr/>
        </p:nvSpPr>
        <p:spPr>
          <a:xfrm>
            <a:off x="1250950" y="4199612"/>
            <a:ext cx="883285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St. Paul Missionary Baptist Church has agreed to maintain site.</a:t>
            </a:r>
            <a:endParaRPr kumimoji="0" lang="en-US" sz="3600" b="0" i="0" u="none" strike="noStrike" cap="none" spc="0" normalizeH="0" baseline="0" dirty="0">
              <a:ln>
                <a:noFill/>
              </a:ln>
              <a:solidFill>
                <a:schemeClr val="bg1"/>
              </a:solidFill>
              <a:effectLst/>
              <a:uFillTx/>
              <a:sym typeface="Helvetica Light"/>
            </a:endParaRPr>
          </a:p>
        </p:txBody>
      </p:sp>
      <p:sp>
        <p:nvSpPr>
          <p:cNvPr id="17" name="TextBox 16"/>
          <p:cNvSpPr txBox="1"/>
          <p:nvPr/>
        </p:nvSpPr>
        <p:spPr>
          <a:xfrm>
            <a:off x="1854200" y="5820410"/>
            <a:ext cx="96012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Pct val="75000"/>
              <a:buFont typeface="Courier New" panose="02070309020205020404" pitchFamily="49" charset="0"/>
              <a:buChar char="o"/>
              <a:tabLst/>
            </a:pPr>
            <a:r>
              <a:rPr lang="en-US" dirty="0" smtClean="0">
                <a:solidFill>
                  <a:schemeClr val="bg1"/>
                </a:solidFill>
              </a:rPr>
              <a:t>Must appeal to all three schools</a:t>
            </a:r>
            <a:endParaRPr kumimoji="0" lang="en-US" sz="3600" b="0" i="0" u="none" strike="noStrike" cap="none" spc="0" normalizeH="0" baseline="0" dirty="0">
              <a:ln>
                <a:noFill/>
              </a:ln>
              <a:solidFill>
                <a:schemeClr val="bg1"/>
              </a:solidFill>
              <a:effectLst/>
              <a:uFillTx/>
              <a:sym typeface="Helvetica Light"/>
            </a:endParaRPr>
          </a:p>
        </p:txBody>
      </p:sp>
      <p:sp>
        <p:nvSpPr>
          <p:cNvPr id="18" name="TextBox 17"/>
          <p:cNvSpPr txBox="1"/>
          <p:nvPr/>
        </p:nvSpPr>
        <p:spPr>
          <a:xfrm>
            <a:off x="1854200" y="6324600"/>
            <a:ext cx="96012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Pct val="75000"/>
              <a:buFont typeface="Courier New" panose="02070309020205020404" pitchFamily="49" charset="0"/>
              <a:buChar char="o"/>
              <a:tabLst/>
            </a:pPr>
            <a:r>
              <a:rPr lang="en-US" dirty="0" smtClean="0">
                <a:solidFill>
                  <a:schemeClr val="bg1"/>
                </a:solidFill>
              </a:rPr>
              <a:t>Cannot be aluminum</a:t>
            </a:r>
            <a:endParaRPr kumimoji="0" lang="en-US" sz="3600" b="0" i="0" u="none" strike="noStrike" cap="none" spc="0" normalizeH="0" baseline="0" dirty="0">
              <a:ln>
                <a:noFill/>
              </a:ln>
              <a:solidFill>
                <a:schemeClr val="bg1"/>
              </a:solidFill>
              <a:effectLst/>
              <a:uFillTx/>
              <a:sym typeface="Helvetica Light"/>
            </a:endParaRPr>
          </a:p>
        </p:txBody>
      </p:sp>
      <p:sp>
        <p:nvSpPr>
          <p:cNvPr id="19" name="TextBox 18"/>
          <p:cNvSpPr txBox="1"/>
          <p:nvPr/>
        </p:nvSpPr>
        <p:spPr>
          <a:xfrm>
            <a:off x="1854200" y="6811010"/>
            <a:ext cx="96012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Pct val="75000"/>
              <a:buFont typeface="Courier New" panose="02070309020205020404" pitchFamily="49" charset="0"/>
              <a:buChar char="o"/>
              <a:tabLst/>
            </a:pPr>
            <a:r>
              <a:rPr lang="en-US" dirty="0" smtClean="0">
                <a:solidFill>
                  <a:schemeClr val="bg1"/>
                </a:solidFill>
              </a:rPr>
              <a:t>Cannot include benches</a:t>
            </a:r>
            <a:endParaRPr kumimoji="0" lang="en-US" sz="3600" b="0" i="0" u="none" strike="noStrike" cap="none" spc="0" normalizeH="0" baseline="0" dirty="0">
              <a:ln>
                <a:noFill/>
              </a:ln>
              <a:solidFill>
                <a:schemeClr val="bg1"/>
              </a:solidFill>
              <a:effectLst/>
              <a:uFillTx/>
              <a:sym typeface="Helvetica Light"/>
            </a:endParaRPr>
          </a:p>
        </p:txBody>
      </p:sp>
      <p:sp>
        <p:nvSpPr>
          <p:cNvPr id="20" name="TextBox 19"/>
          <p:cNvSpPr txBox="1"/>
          <p:nvPr/>
        </p:nvSpPr>
        <p:spPr>
          <a:xfrm>
            <a:off x="1854200" y="7344410"/>
            <a:ext cx="96012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Pct val="75000"/>
              <a:buFont typeface="Courier New" panose="02070309020205020404" pitchFamily="49" charset="0"/>
              <a:buChar char="o"/>
              <a:tabLst/>
            </a:pPr>
            <a:r>
              <a:rPr lang="en-US" dirty="0" smtClean="0">
                <a:solidFill>
                  <a:schemeClr val="bg1"/>
                </a:solidFill>
              </a:rPr>
              <a:t>Cannot impair visibility of intersections</a:t>
            </a:r>
            <a:endParaRPr kumimoji="0" lang="en-US" sz="3600" b="0" i="0" u="none" strike="noStrike" cap="none" spc="0" normalizeH="0" baseline="0" dirty="0">
              <a:ln>
                <a:noFill/>
              </a:ln>
              <a:solidFill>
                <a:schemeClr val="bg1"/>
              </a:solidFill>
              <a:effectLst/>
              <a:uFillTx/>
              <a:sym typeface="Helvetica Light"/>
            </a:endParaRPr>
          </a:p>
        </p:txBody>
      </p:sp>
    </p:spTree>
    <p:extLst>
      <p:ext uri="{BB962C8B-B14F-4D97-AF65-F5344CB8AC3E}">
        <p14:creationId xmlns:p14="http://schemas.microsoft.com/office/powerpoint/2010/main" val="141305380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69"/>
          <p:cNvSpPr/>
          <p:nvPr/>
        </p:nvSpPr>
        <p:spPr>
          <a:xfrm>
            <a:off x="0" y="0"/>
            <a:ext cx="13004800" cy="9753600"/>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55" name="Shape 155"/>
          <p:cNvSpPr/>
          <p:nvPr/>
        </p:nvSpPr>
        <p:spPr>
          <a:xfrm rot="21594238">
            <a:off x="4978407"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WINTON DRIVE</a:t>
            </a:r>
          </a:p>
          <a:p>
            <a:pPr algn="l">
              <a:lnSpc>
                <a:spcPct val="70000"/>
              </a:lnSpc>
              <a:defRPr sz="6000" b="1">
                <a:ln w="7619">
                  <a:solidFill>
                    <a:srgbClr val="FFFFFF"/>
                  </a:solidFill>
                </a:ln>
                <a:noFill/>
                <a:latin typeface="Calibri"/>
                <a:ea typeface="Calibri"/>
                <a:cs typeface="Calibri"/>
                <a:sym typeface="Calibri"/>
              </a:defRPr>
            </a:pPr>
            <a:r>
              <a:rPr lang="en-US" dirty="0" smtClean="0"/>
              <a:t>Other Information</a:t>
            </a:r>
            <a:endParaRPr dirty="0"/>
          </a:p>
        </p:txBody>
      </p:sp>
      <p:sp>
        <p:nvSpPr>
          <p:cNvPr id="2" name="AutoShape 2" descr="Displaying Screen Shot 2017-02-03 at 3.40.19 PM.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isplaying Screen Shot 2017-02-03 at 3.40.19 PM.p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7" name="TextBox 6"/>
          <p:cNvSpPr txBox="1"/>
          <p:nvPr/>
        </p:nvSpPr>
        <p:spPr>
          <a:xfrm>
            <a:off x="1244600" y="4332605"/>
            <a:ext cx="108966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Public farms and gardens has been suggested</a:t>
            </a:r>
            <a:endParaRPr kumimoji="0" lang="en-US" sz="3600" b="0" i="0" u="none" strike="noStrike" cap="none" spc="0" normalizeH="0" baseline="0" dirty="0">
              <a:ln>
                <a:noFill/>
              </a:ln>
              <a:solidFill>
                <a:schemeClr val="bg1"/>
              </a:solidFill>
              <a:effectLst/>
              <a:uFillTx/>
              <a:sym typeface="Helvetica Light"/>
            </a:endParaRPr>
          </a:p>
        </p:txBody>
      </p:sp>
      <p:sp>
        <p:nvSpPr>
          <p:cNvPr id="13" name="TextBox 12"/>
          <p:cNvSpPr txBox="1"/>
          <p:nvPr/>
        </p:nvSpPr>
        <p:spPr>
          <a:xfrm>
            <a:off x="1250950" y="5410200"/>
            <a:ext cx="96012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Request Community Representative Seat to be filled by </a:t>
            </a:r>
            <a:r>
              <a:rPr lang="en-US" dirty="0" err="1" smtClean="0">
                <a:solidFill>
                  <a:schemeClr val="bg1"/>
                </a:solidFill>
              </a:rPr>
              <a:t>Ribault</a:t>
            </a:r>
            <a:r>
              <a:rPr lang="en-US" dirty="0" smtClean="0">
                <a:solidFill>
                  <a:schemeClr val="bg1"/>
                </a:solidFill>
              </a:rPr>
              <a:t> High School student</a:t>
            </a:r>
            <a:endParaRPr kumimoji="0" lang="en-US" sz="3600" b="0" i="0" u="none" strike="noStrike" cap="none" spc="0" normalizeH="0" baseline="0" dirty="0">
              <a:ln>
                <a:noFill/>
              </a:ln>
              <a:solidFill>
                <a:schemeClr val="bg1"/>
              </a:solidFill>
              <a:effectLst/>
              <a:uFillTx/>
              <a:sym typeface="Helvetica Light"/>
            </a:endParaRPr>
          </a:p>
        </p:txBody>
      </p:sp>
      <p:sp>
        <p:nvSpPr>
          <p:cNvPr id="14" name="TextBox 13"/>
          <p:cNvSpPr txBox="1"/>
          <p:nvPr/>
        </p:nvSpPr>
        <p:spPr>
          <a:xfrm>
            <a:off x="1244600" y="3200400"/>
            <a:ext cx="96012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May focus on neighborhood artists</a:t>
            </a:r>
            <a:endParaRPr kumimoji="0" lang="en-US" sz="3600" b="0" i="0" u="none" strike="noStrike" cap="none" spc="0" normalizeH="0" baseline="0" dirty="0">
              <a:ln>
                <a:noFill/>
              </a:ln>
              <a:solidFill>
                <a:schemeClr val="bg1"/>
              </a:solidFill>
              <a:effectLst/>
              <a:uFillTx/>
              <a:sym typeface="Helvetica Light"/>
            </a:endParaRPr>
          </a:p>
        </p:txBody>
      </p:sp>
      <p:sp>
        <p:nvSpPr>
          <p:cNvPr id="15" name="TextBox 14"/>
          <p:cNvSpPr txBox="1"/>
          <p:nvPr/>
        </p:nvSpPr>
        <p:spPr>
          <a:xfrm>
            <a:off x="1250950" y="3799205"/>
            <a:ext cx="997585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Engage community through CPAC Meetings</a:t>
            </a:r>
            <a:endParaRPr kumimoji="0" lang="en-US" sz="3600" b="0" i="0" u="none" strike="noStrike" cap="none" spc="0" normalizeH="0" baseline="0" dirty="0">
              <a:ln>
                <a:noFill/>
              </a:ln>
              <a:solidFill>
                <a:schemeClr val="bg1"/>
              </a:solidFill>
              <a:effectLst/>
              <a:uFillTx/>
              <a:sym typeface="Helvetica Light"/>
            </a:endParaRPr>
          </a:p>
        </p:txBody>
      </p:sp>
      <p:sp>
        <p:nvSpPr>
          <p:cNvPr id="16" name="TextBox 15"/>
          <p:cNvSpPr txBox="1"/>
          <p:nvPr/>
        </p:nvSpPr>
        <p:spPr>
          <a:xfrm>
            <a:off x="1250950" y="4876800"/>
            <a:ext cx="997585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Solar powered lighting has been suggested</a:t>
            </a:r>
            <a:endParaRPr kumimoji="0" lang="en-US" sz="3600" b="0" i="0" u="none" strike="noStrike" cap="none" spc="0" normalizeH="0" baseline="0" dirty="0">
              <a:ln>
                <a:noFill/>
              </a:ln>
              <a:solidFill>
                <a:schemeClr val="bg1"/>
              </a:solidFill>
              <a:effectLst/>
              <a:uFillTx/>
              <a:sym typeface="Helvetica Light"/>
            </a:endParaRPr>
          </a:p>
        </p:txBody>
      </p:sp>
      <p:sp>
        <p:nvSpPr>
          <p:cNvPr id="17" name="TextBox 16"/>
          <p:cNvSpPr txBox="1"/>
          <p:nvPr/>
        </p:nvSpPr>
        <p:spPr>
          <a:xfrm>
            <a:off x="1244600" y="6409412"/>
            <a:ext cx="9601200" cy="1210588"/>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City Department that oversees property will need to be identified</a:t>
            </a:r>
            <a:endParaRPr kumimoji="0" lang="en-US" sz="3600" b="0" i="0" u="none" strike="noStrike" cap="none" spc="0" normalizeH="0" baseline="0" dirty="0">
              <a:ln>
                <a:noFill/>
              </a:ln>
              <a:solidFill>
                <a:schemeClr val="bg1"/>
              </a:solidFill>
              <a:effectLst/>
              <a:uFillTx/>
              <a:sym typeface="Helvetica Light"/>
            </a:endParaRPr>
          </a:p>
        </p:txBody>
      </p:sp>
      <p:sp>
        <p:nvSpPr>
          <p:cNvPr id="20" name="TextBox 19"/>
          <p:cNvSpPr txBox="1"/>
          <p:nvPr/>
        </p:nvSpPr>
        <p:spPr>
          <a:xfrm>
            <a:off x="1244600" y="7560945"/>
            <a:ext cx="96012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Community Blog will be established</a:t>
            </a:r>
            <a:endParaRPr kumimoji="0" lang="en-US" sz="3600" b="0" i="0" u="none" strike="noStrike" cap="none" spc="0" normalizeH="0" baseline="0" dirty="0">
              <a:ln>
                <a:noFill/>
              </a:ln>
              <a:solidFill>
                <a:schemeClr val="bg1"/>
              </a:solidFill>
              <a:effectLst/>
              <a:uFillTx/>
              <a:sym typeface="Helvetica Light"/>
            </a:endParaRPr>
          </a:p>
        </p:txBody>
      </p:sp>
    </p:spTree>
    <p:extLst>
      <p:ext uri="{BB962C8B-B14F-4D97-AF65-F5344CB8AC3E}">
        <p14:creationId xmlns:p14="http://schemas.microsoft.com/office/powerpoint/2010/main" val="2436567173"/>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69"/>
          <p:cNvSpPr/>
          <p:nvPr/>
        </p:nvSpPr>
        <p:spPr>
          <a:xfrm>
            <a:off x="0" y="0"/>
            <a:ext cx="13004800" cy="9752908"/>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34" name="Shape 155"/>
          <p:cNvSpPr/>
          <p:nvPr/>
        </p:nvSpPr>
        <p:spPr>
          <a:xfrm rot="21594238">
            <a:off x="4978407"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WINTON DRIVE</a:t>
            </a:r>
          </a:p>
          <a:p>
            <a:pPr algn="l">
              <a:lnSpc>
                <a:spcPct val="70000"/>
              </a:lnSpc>
              <a:defRPr sz="6000" b="1">
                <a:ln w="7619">
                  <a:solidFill>
                    <a:srgbClr val="FFFFFF"/>
                  </a:solidFill>
                </a:ln>
                <a:noFill/>
                <a:latin typeface="Calibri"/>
                <a:ea typeface="Calibri"/>
                <a:cs typeface="Calibri"/>
                <a:sym typeface="Calibri"/>
              </a:defRPr>
            </a:pPr>
            <a:r>
              <a:rPr lang="en-US" dirty="0" smtClean="0"/>
              <a:t>History</a:t>
            </a:r>
            <a:endParaRPr dirty="0"/>
          </a:p>
        </p:txBody>
      </p:sp>
      <p:pic>
        <p:nvPicPr>
          <p:cNvPr id="2050" name="Picture 2" descr="S:\ART IN PUBLIC PLACES\ADMINISTRATION\INTERNSHIPS\individual files\2017\Zachary Mease\Winton Drive\Jean Ribault Images\Headshot 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20800" y="3090373"/>
            <a:ext cx="2931620" cy="3615227"/>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5400" y="9219429"/>
            <a:ext cx="3757629"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chemeClr val="bg1"/>
                </a:solidFill>
                <a:effectLst/>
                <a:uFillTx/>
                <a:latin typeface="+mj-lt"/>
                <a:sym typeface="Helvetica Light"/>
              </a:rPr>
              <a:t>A: Smith College</a:t>
            </a:r>
          </a:p>
          <a:p>
            <a:pPr marL="0" marR="0" indent="0" algn="l" defTabSz="584200" rtl="0" fontAlgn="auto" latinLnBrk="0" hangingPunct="0">
              <a:lnSpc>
                <a:spcPct val="100000"/>
              </a:lnSpc>
              <a:spcBef>
                <a:spcPts val="0"/>
              </a:spcBef>
              <a:spcAft>
                <a:spcPts val="0"/>
              </a:spcAft>
              <a:buClrTx/>
              <a:buSzTx/>
              <a:buFontTx/>
              <a:buNone/>
              <a:tabLst/>
            </a:pPr>
            <a:r>
              <a:rPr lang="en-US" sz="1400" dirty="0" smtClean="0">
                <a:solidFill>
                  <a:schemeClr val="bg1"/>
                </a:solidFill>
                <a:latin typeface="+mj-lt"/>
              </a:rPr>
              <a:t>B: Times Union Archives</a:t>
            </a:r>
          </a:p>
        </p:txBody>
      </p:sp>
      <p:pic>
        <p:nvPicPr>
          <p:cNvPr id="2051" name="Picture 3" descr="S:\ART IN PUBLIC PLACES\ADMINISTRATION\INTERNSHIPS\individual files\2017\Zachary Mease\Winton Drive\Sallye Brooks Mathis Images\Headshot 2.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495514" y="2910677"/>
            <a:ext cx="2868629" cy="3813973"/>
          </a:xfrm>
          <a:prstGeom prst="rect">
            <a:avLst/>
          </a:prstGeom>
          <a:noFill/>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1037613" y="6798145"/>
            <a:ext cx="3178787"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US" sz="3200" b="1" dirty="0">
                <a:solidFill>
                  <a:schemeClr val="bg1"/>
                </a:solidFill>
                <a:latin typeface="+mj-lt"/>
              </a:rPr>
              <a:t>Jean</a:t>
            </a:r>
            <a:r>
              <a:rPr kumimoji="0" lang="en-US" sz="3200" b="1" i="0" u="none" strike="noStrike" cap="none" spc="0" normalizeH="0" baseline="0" dirty="0" smtClean="0">
                <a:ln>
                  <a:noFill/>
                </a:ln>
                <a:solidFill>
                  <a:schemeClr val="bg1"/>
                </a:solidFill>
                <a:effectLst/>
                <a:uFillTx/>
                <a:latin typeface="+mj-lt"/>
                <a:sym typeface="Helvetica Light"/>
              </a:rPr>
              <a:t> Ribault</a:t>
            </a:r>
            <a:endParaRPr kumimoji="0" lang="en-US" sz="3200" b="1" i="0" u="none" strike="noStrike" cap="none" spc="0" normalizeH="0" baseline="0" dirty="0">
              <a:ln>
                <a:noFill/>
              </a:ln>
              <a:solidFill>
                <a:schemeClr val="bg1"/>
              </a:solidFill>
              <a:effectLst/>
              <a:uFillTx/>
              <a:latin typeface="+mj-lt"/>
              <a:sym typeface="Helvetica Light"/>
            </a:endParaRPr>
          </a:p>
        </p:txBody>
      </p:sp>
      <p:sp>
        <p:nvSpPr>
          <p:cNvPr id="18" name="TextBox 17"/>
          <p:cNvSpPr txBox="1"/>
          <p:nvPr/>
        </p:nvSpPr>
        <p:spPr>
          <a:xfrm>
            <a:off x="8495514" y="6770205"/>
            <a:ext cx="2868630" cy="595035"/>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defTabSz="584200" rtl="0" fontAlgn="auto" latinLnBrk="0" hangingPunct="0">
              <a:lnSpc>
                <a:spcPct val="100000"/>
              </a:lnSpc>
              <a:spcBef>
                <a:spcPts val="0"/>
              </a:spcBef>
              <a:spcAft>
                <a:spcPts val="0"/>
              </a:spcAft>
              <a:buClrTx/>
              <a:buSzTx/>
              <a:buFontTx/>
              <a:buNone/>
              <a:tabLst/>
            </a:pPr>
            <a:r>
              <a:rPr lang="en-US" sz="3200" b="1" dirty="0">
                <a:solidFill>
                  <a:schemeClr val="bg1"/>
                </a:solidFill>
                <a:latin typeface="+mj-lt"/>
              </a:rPr>
              <a:t>Sallye B. Mathis</a:t>
            </a:r>
          </a:p>
        </p:txBody>
      </p:sp>
      <p:sp>
        <p:nvSpPr>
          <p:cNvPr id="19" name="TextBox 18"/>
          <p:cNvSpPr txBox="1"/>
          <p:nvPr/>
        </p:nvSpPr>
        <p:spPr>
          <a:xfrm>
            <a:off x="5180029" y="6767368"/>
            <a:ext cx="2768600" cy="656590"/>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a:defRPr>
                <a:latin typeface="+mj-lt"/>
              </a:defRPr>
            </a:lvl1pPr>
          </a:lstStyle>
          <a:p>
            <a:r>
              <a:rPr lang="en-US" b="1" dirty="0" smtClean="0">
                <a:solidFill>
                  <a:schemeClr val="bg1"/>
                </a:solidFill>
              </a:rPr>
              <a:t>Winton</a:t>
            </a:r>
            <a:endParaRPr lang="en-US" b="1" dirty="0">
              <a:solidFill>
                <a:schemeClr val="bg1"/>
              </a:solidFill>
            </a:endParaRPr>
          </a:p>
        </p:txBody>
      </p:sp>
      <p:sp>
        <p:nvSpPr>
          <p:cNvPr id="28" name="TextBox 27"/>
          <p:cNvSpPr txBox="1"/>
          <p:nvPr/>
        </p:nvSpPr>
        <p:spPr>
          <a:xfrm>
            <a:off x="1065229" y="7396018"/>
            <a:ext cx="41656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sz="2800" dirty="0" smtClean="0">
                <a:solidFill>
                  <a:schemeClr val="bg1"/>
                </a:solidFill>
                <a:latin typeface="+mj-lt"/>
              </a:rPr>
              <a:t>French</a:t>
            </a: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sz="2800" dirty="0" smtClean="0">
                <a:solidFill>
                  <a:schemeClr val="bg1"/>
                </a:solidFill>
                <a:latin typeface="+mj-lt"/>
              </a:rPr>
              <a:t>Huguenot</a:t>
            </a: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sz="2800" dirty="0" smtClean="0">
                <a:solidFill>
                  <a:schemeClr val="bg1"/>
                </a:solidFill>
                <a:latin typeface="+mj-lt"/>
              </a:rPr>
              <a:t>Colonist</a:t>
            </a:r>
            <a:endParaRPr kumimoji="0" lang="en-US" sz="2800" b="0" i="0" u="none" strike="noStrike" cap="none" spc="0" normalizeH="0" baseline="0" dirty="0">
              <a:ln>
                <a:noFill/>
              </a:ln>
              <a:solidFill>
                <a:schemeClr val="bg1"/>
              </a:solidFill>
              <a:effectLst/>
              <a:uFillTx/>
              <a:latin typeface="+mj-lt"/>
              <a:sym typeface="Helvetica Light"/>
            </a:endParaRPr>
          </a:p>
        </p:txBody>
      </p:sp>
      <p:sp>
        <p:nvSpPr>
          <p:cNvPr id="29" name="TextBox 28"/>
          <p:cNvSpPr txBox="1"/>
          <p:nvPr/>
        </p:nvSpPr>
        <p:spPr>
          <a:xfrm>
            <a:off x="7961329" y="7396018"/>
            <a:ext cx="3937000" cy="238013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sz="2400" dirty="0" smtClean="0">
                <a:solidFill>
                  <a:schemeClr val="bg1"/>
                </a:solidFill>
                <a:latin typeface="+mj-lt"/>
              </a:rPr>
              <a:t>One of the first women &amp; black individuals elected to city council</a:t>
            </a: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sz="2400" dirty="0" smtClean="0">
                <a:solidFill>
                  <a:schemeClr val="bg1"/>
                </a:solidFill>
                <a:latin typeface="+mj-lt"/>
              </a:rPr>
              <a:t>Teacher and Dean</a:t>
            </a: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sz="2400" dirty="0" smtClean="0">
                <a:solidFill>
                  <a:schemeClr val="bg1"/>
                </a:solidFill>
                <a:latin typeface="+mj-lt"/>
              </a:rPr>
              <a:t>Civic Activist</a:t>
            </a:r>
          </a:p>
          <a:p>
            <a:pPr marL="571500" marR="0" indent="-571500" defTabSz="584200" rtl="0" fontAlgn="auto" latinLnBrk="0" hangingPunct="0">
              <a:lnSpc>
                <a:spcPct val="100000"/>
              </a:lnSpc>
              <a:spcBef>
                <a:spcPts val="0"/>
              </a:spcBef>
              <a:spcAft>
                <a:spcPts val="0"/>
              </a:spcAft>
              <a:buClrTx/>
              <a:buSzTx/>
              <a:buFont typeface="Arial" pitchFamily="34" charset="0"/>
              <a:buChar char="•"/>
              <a:tabLst/>
            </a:pPr>
            <a:endParaRPr kumimoji="0" lang="en-US" sz="2800" b="0" i="0" u="none" strike="noStrike" cap="none" spc="0" normalizeH="0" baseline="0" dirty="0">
              <a:ln>
                <a:noFill/>
              </a:ln>
              <a:solidFill>
                <a:schemeClr val="bg1"/>
              </a:solidFill>
              <a:effectLst/>
              <a:uFillTx/>
              <a:latin typeface="+mj-lt"/>
              <a:sym typeface="Helvetica Light"/>
            </a:endParaRPr>
          </a:p>
        </p:txBody>
      </p:sp>
      <p:sp>
        <p:nvSpPr>
          <p:cNvPr id="30" name="TextBox 29"/>
          <p:cNvSpPr txBox="1"/>
          <p:nvPr/>
        </p:nvSpPr>
        <p:spPr>
          <a:xfrm>
            <a:off x="5230829" y="7826905"/>
            <a:ext cx="2717800"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sz="2800" dirty="0" smtClean="0">
                <a:solidFill>
                  <a:schemeClr val="bg1"/>
                </a:solidFill>
                <a:latin typeface="+mj-lt"/>
              </a:rPr>
              <a:t>TBD</a:t>
            </a:r>
          </a:p>
          <a:p>
            <a:pPr marL="571500" marR="0" indent="-571500" defTabSz="584200" rtl="0" fontAlgn="auto" latinLnBrk="0" hangingPunct="0">
              <a:lnSpc>
                <a:spcPct val="100000"/>
              </a:lnSpc>
              <a:spcBef>
                <a:spcPts val="0"/>
              </a:spcBef>
              <a:spcAft>
                <a:spcPts val="0"/>
              </a:spcAft>
              <a:buClrTx/>
              <a:buSzTx/>
              <a:buFont typeface="Arial" pitchFamily="34" charset="0"/>
              <a:buChar char="•"/>
              <a:tabLst/>
            </a:pPr>
            <a:endParaRPr kumimoji="0" lang="en-US" sz="2800" b="0" i="0" u="none" strike="noStrike" cap="none" spc="0" normalizeH="0" baseline="0" dirty="0">
              <a:ln>
                <a:noFill/>
              </a:ln>
              <a:solidFill>
                <a:schemeClr val="tx1"/>
              </a:solidFill>
              <a:effectLst/>
              <a:uFillTx/>
              <a:latin typeface="+mj-lt"/>
              <a:sym typeface="Helvetica Light"/>
            </a:endParaRPr>
          </a:p>
        </p:txBody>
      </p:sp>
      <p:sp>
        <p:nvSpPr>
          <p:cNvPr id="31" name="TextBox 30"/>
          <p:cNvSpPr txBox="1"/>
          <p:nvPr/>
        </p:nvSpPr>
        <p:spPr>
          <a:xfrm>
            <a:off x="1320800" y="6387564"/>
            <a:ext cx="3757629"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1400" b="0" i="0" u="none" strike="noStrike" cap="none" spc="0" normalizeH="0" baseline="0" dirty="0" smtClean="0">
                <a:ln>
                  <a:noFill/>
                </a:ln>
                <a:solidFill>
                  <a:schemeClr val="bg1">
                    <a:lumMod val="65000"/>
                  </a:schemeClr>
                </a:solidFill>
                <a:effectLst/>
                <a:uFillTx/>
                <a:latin typeface="+mj-lt"/>
                <a:sym typeface="Helvetica Light"/>
              </a:rPr>
              <a:t>A</a:t>
            </a:r>
            <a:endParaRPr lang="en-US" sz="1400" dirty="0" smtClean="0">
              <a:solidFill>
                <a:schemeClr val="bg1">
                  <a:lumMod val="65000"/>
                </a:schemeClr>
              </a:solidFill>
              <a:latin typeface="+mj-lt"/>
            </a:endParaRPr>
          </a:p>
        </p:txBody>
      </p:sp>
      <p:sp>
        <p:nvSpPr>
          <p:cNvPr id="32" name="TextBox 31"/>
          <p:cNvSpPr txBox="1"/>
          <p:nvPr/>
        </p:nvSpPr>
        <p:spPr>
          <a:xfrm>
            <a:off x="8535971" y="6406614"/>
            <a:ext cx="3757629" cy="31803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1400" dirty="0" smtClean="0">
                <a:solidFill>
                  <a:schemeClr val="bg1">
                    <a:lumMod val="65000"/>
                  </a:schemeClr>
                </a:solidFill>
                <a:latin typeface="+mj-lt"/>
              </a:rPr>
              <a:t>B</a:t>
            </a:r>
          </a:p>
        </p:txBody>
      </p:sp>
    </p:spTree>
    <p:extLst>
      <p:ext uri="{BB962C8B-B14F-4D97-AF65-F5344CB8AC3E}">
        <p14:creationId xmlns:p14="http://schemas.microsoft.com/office/powerpoint/2010/main" val="368375219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69"/>
          <p:cNvSpPr/>
          <p:nvPr/>
        </p:nvSpPr>
        <p:spPr>
          <a:xfrm>
            <a:off x="0" y="0"/>
            <a:ext cx="13004800" cy="9753600"/>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34" name="Shape 155"/>
          <p:cNvSpPr/>
          <p:nvPr/>
        </p:nvSpPr>
        <p:spPr>
          <a:xfrm rot="21594238">
            <a:off x="4978407"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WINTON DRIVE</a:t>
            </a:r>
          </a:p>
          <a:p>
            <a:pPr algn="l">
              <a:lnSpc>
                <a:spcPct val="70000"/>
              </a:lnSpc>
              <a:defRPr sz="6000" b="1">
                <a:ln w="7619">
                  <a:solidFill>
                    <a:srgbClr val="FFFFFF"/>
                  </a:solidFill>
                </a:ln>
                <a:noFill/>
                <a:latin typeface="Calibri"/>
                <a:ea typeface="Calibri"/>
                <a:cs typeface="Calibri"/>
                <a:sym typeface="Calibri"/>
              </a:defRPr>
            </a:pPr>
            <a:r>
              <a:rPr lang="en-US" dirty="0" smtClean="0"/>
              <a:t>Sports &amp; Recreation</a:t>
            </a:r>
            <a:endParaRPr dirty="0"/>
          </a:p>
        </p:txBody>
      </p:sp>
      <p:sp>
        <p:nvSpPr>
          <p:cNvPr id="22" name="TextBox 21"/>
          <p:cNvSpPr txBox="1"/>
          <p:nvPr/>
        </p:nvSpPr>
        <p:spPr>
          <a:xfrm>
            <a:off x="1473200" y="3048000"/>
            <a:ext cx="9982200" cy="1764586"/>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a:solidFill>
                  <a:schemeClr val="bg1"/>
                </a:solidFill>
                <a:latin typeface="+mj-lt"/>
              </a:rPr>
              <a:t>I</a:t>
            </a:r>
            <a:r>
              <a:rPr lang="en-US" dirty="0" smtClean="0">
                <a:solidFill>
                  <a:schemeClr val="bg1"/>
                </a:solidFill>
                <a:latin typeface="+mj-lt"/>
              </a:rPr>
              <a:t>nside and outside of school</a:t>
            </a: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latin typeface="+mj-lt"/>
              </a:rPr>
              <a:t>Ribault High School = Trojans</a:t>
            </a: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endParaRPr kumimoji="0" lang="en-US" b="0" i="0" u="none" strike="noStrike" cap="none" spc="0" normalizeH="0" baseline="0" dirty="0">
              <a:ln>
                <a:noFill/>
              </a:ln>
              <a:solidFill>
                <a:schemeClr val="bg1"/>
              </a:solidFill>
              <a:effectLst/>
              <a:uFillTx/>
              <a:latin typeface="+mj-lt"/>
              <a:sym typeface="Helvetica Light"/>
            </a:endParaRPr>
          </a:p>
        </p:txBody>
      </p:sp>
      <p:sp>
        <p:nvSpPr>
          <p:cNvPr id="5" name="Rectangle 4"/>
          <p:cNvSpPr/>
          <p:nvPr/>
        </p:nvSpPr>
        <p:spPr>
          <a:xfrm>
            <a:off x="2082800" y="4331732"/>
            <a:ext cx="9194800" cy="2862322"/>
          </a:xfrm>
          <a:prstGeom prst="rect">
            <a:avLst/>
          </a:prstGeom>
        </p:spPr>
        <p:txBody>
          <a:bodyPr wrap="square">
            <a:spAutoFit/>
          </a:bodyPr>
          <a:lstStyle/>
          <a:p>
            <a:pPr marL="571500" lvl="1" indent="-571500" algn="l">
              <a:buSzPct val="75000"/>
              <a:buFont typeface="Courier New" panose="02070309020205020404" pitchFamily="49" charset="0"/>
              <a:buChar char="o"/>
            </a:pPr>
            <a:r>
              <a:rPr lang="en-US" dirty="0">
                <a:solidFill>
                  <a:schemeClr val="bg1"/>
                </a:solidFill>
                <a:latin typeface="+mj-lt"/>
              </a:rPr>
              <a:t>Cross </a:t>
            </a:r>
            <a:r>
              <a:rPr lang="en-US" dirty="0" smtClean="0">
                <a:solidFill>
                  <a:schemeClr val="bg1"/>
                </a:solidFill>
                <a:latin typeface="+mj-lt"/>
              </a:rPr>
              <a:t>Country, Track &amp; Field, Soccer, Swimming </a:t>
            </a:r>
          </a:p>
          <a:p>
            <a:pPr marL="571500" lvl="1" indent="-571500" algn="l">
              <a:buSzPct val="75000"/>
              <a:buFont typeface="Courier New" panose="02070309020205020404" pitchFamily="49" charset="0"/>
              <a:buChar char="o"/>
            </a:pPr>
            <a:r>
              <a:rPr lang="en-US" dirty="0" smtClean="0">
                <a:solidFill>
                  <a:schemeClr val="bg1"/>
                </a:solidFill>
                <a:latin typeface="+mj-lt"/>
              </a:rPr>
              <a:t>Boys Basketball </a:t>
            </a:r>
            <a:r>
              <a:rPr lang="en-US" dirty="0">
                <a:solidFill>
                  <a:schemeClr val="bg1"/>
                </a:solidFill>
                <a:latin typeface="+mj-lt"/>
              </a:rPr>
              <a:t>= </a:t>
            </a:r>
            <a:r>
              <a:rPr lang="en-US" dirty="0" smtClean="0">
                <a:solidFill>
                  <a:schemeClr val="bg1"/>
                </a:solidFill>
                <a:latin typeface="+mj-lt"/>
              </a:rPr>
              <a:t>Trojans</a:t>
            </a:r>
          </a:p>
          <a:p>
            <a:pPr marL="571500" lvl="1" indent="-571500" algn="l">
              <a:buSzPct val="75000"/>
              <a:buFont typeface="Courier New" panose="02070309020205020404" pitchFamily="49" charset="0"/>
              <a:buChar char="o"/>
            </a:pPr>
            <a:r>
              <a:rPr lang="en-US" dirty="0">
                <a:solidFill>
                  <a:schemeClr val="bg1"/>
                </a:solidFill>
                <a:latin typeface="+mj-lt"/>
              </a:rPr>
              <a:t>Girls Basketball = Lady </a:t>
            </a:r>
            <a:r>
              <a:rPr lang="en-US" dirty="0" smtClean="0">
                <a:solidFill>
                  <a:schemeClr val="bg1"/>
                </a:solidFill>
                <a:latin typeface="+mj-lt"/>
              </a:rPr>
              <a:t>Trojans</a:t>
            </a:r>
          </a:p>
          <a:p>
            <a:pPr marL="571500" lvl="1" indent="-571500" algn="l">
              <a:buSzPct val="75000"/>
              <a:buFont typeface="Courier New" panose="02070309020205020404" pitchFamily="49" charset="0"/>
              <a:buChar char="o"/>
            </a:pPr>
            <a:r>
              <a:rPr lang="en-US" dirty="0">
                <a:solidFill>
                  <a:schemeClr val="bg1"/>
                </a:solidFill>
                <a:latin typeface="+mj-lt"/>
              </a:rPr>
              <a:t>Football = </a:t>
            </a:r>
            <a:r>
              <a:rPr lang="en-US" dirty="0" smtClean="0">
                <a:solidFill>
                  <a:schemeClr val="bg1"/>
                </a:solidFill>
                <a:latin typeface="+mj-lt"/>
              </a:rPr>
              <a:t>Trojans</a:t>
            </a:r>
            <a:endParaRPr lang="en-US" dirty="0">
              <a:solidFill>
                <a:schemeClr val="bg1"/>
              </a:solidFill>
              <a:latin typeface="+mj-lt"/>
            </a:endParaRPr>
          </a:p>
        </p:txBody>
      </p:sp>
      <p:sp>
        <p:nvSpPr>
          <p:cNvPr id="27" name="Rectangle 26"/>
          <p:cNvSpPr/>
          <p:nvPr/>
        </p:nvSpPr>
        <p:spPr>
          <a:xfrm>
            <a:off x="1473200" y="7202269"/>
            <a:ext cx="8432800" cy="646331"/>
          </a:xfrm>
          <a:prstGeom prst="rect">
            <a:avLst/>
          </a:prstGeom>
        </p:spPr>
        <p:txBody>
          <a:bodyPr wrap="square">
            <a:spAutoFit/>
          </a:bodyPr>
          <a:lstStyle/>
          <a:p>
            <a:pPr marL="571500" lvl="1" indent="-571500" algn="l">
              <a:buSzPct val="100000"/>
              <a:buFont typeface="Arial" panose="020B0604020202020204" pitchFamily="34" charset="0"/>
              <a:buChar char="•"/>
            </a:pPr>
            <a:r>
              <a:rPr lang="en-US" dirty="0" smtClean="0">
                <a:solidFill>
                  <a:schemeClr val="bg1"/>
                </a:solidFill>
                <a:latin typeface="+mn-lt"/>
              </a:rPr>
              <a:t>Rivalry with Raines</a:t>
            </a:r>
            <a:endParaRPr lang="en-US" dirty="0">
              <a:solidFill>
                <a:schemeClr val="bg1"/>
              </a:solidFill>
              <a:latin typeface="+mn-lt"/>
            </a:endParaRPr>
          </a:p>
        </p:txBody>
      </p:sp>
    </p:spTree>
    <p:extLst>
      <p:ext uri="{BB962C8B-B14F-4D97-AF65-F5344CB8AC3E}">
        <p14:creationId xmlns:p14="http://schemas.microsoft.com/office/powerpoint/2010/main" val="278325930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69"/>
          <p:cNvSpPr/>
          <p:nvPr/>
        </p:nvSpPr>
        <p:spPr>
          <a:xfrm>
            <a:off x="0" y="0"/>
            <a:ext cx="13004800" cy="9753600"/>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34" name="Shape 155"/>
          <p:cNvSpPr/>
          <p:nvPr/>
        </p:nvSpPr>
        <p:spPr>
          <a:xfrm rot="21594238">
            <a:off x="4978407"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WINTON DRIVE</a:t>
            </a:r>
          </a:p>
          <a:p>
            <a:pPr algn="l">
              <a:lnSpc>
                <a:spcPct val="70000"/>
              </a:lnSpc>
              <a:defRPr sz="6000" b="1">
                <a:ln w="7619">
                  <a:solidFill>
                    <a:srgbClr val="FFFFFF"/>
                  </a:solidFill>
                </a:ln>
                <a:noFill/>
                <a:latin typeface="Calibri"/>
                <a:ea typeface="Calibri"/>
                <a:cs typeface="Calibri"/>
                <a:sym typeface="Calibri"/>
              </a:defRPr>
            </a:pPr>
            <a:r>
              <a:rPr lang="en-US" dirty="0" smtClean="0"/>
              <a:t>Education</a:t>
            </a:r>
            <a:endParaRPr dirty="0"/>
          </a:p>
        </p:txBody>
      </p:sp>
      <p:sp>
        <p:nvSpPr>
          <p:cNvPr id="11" name="TextBox 10"/>
          <p:cNvSpPr txBox="1"/>
          <p:nvPr/>
        </p:nvSpPr>
        <p:spPr>
          <a:xfrm>
            <a:off x="1511300" y="2895600"/>
            <a:ext cx="9982200"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latin typeface="+mj-lt"/>
              </a:rPr>
              <a:t>3 public schools</a:t>
            </a:r>
          </a:p>
          <a:p>
            <a:pPr marL="571500" indent="-571500" algn="l">
              <a:buFont typeface="Arial" pitchFamily="34" charset="0"/>
              <a:buChar char="•"/>
            </a:pPr>
            <a:r>
              <a:rPr lang="en-US" dirty="0">
                <a:solidFill>
                  <a:schemeClr val="bg1"/>
                </a:solidFill>
                <a:latin typeface="+mj-lt"/>
              </a:rPr>
              <a:t>Student demographic is 93% black on average</a:t>
            </a:r>
          </a:p>
          <a:p>
            <a:pPr marL="571500" indent="-571500" algn="l">
              <a:buFont typeface="Arial" pitchFamily="34" charset="0"/>
              <a:buChar char="•"/>
            </a:pPr>
            <a:r>
              <a:rPr lang="en-US" dirty="0" smtClean="0">
                <a:solidFill>
                  <a:schemeClr val="bg1"/>
                </a:solidFill>
                <a:latin typeface="+mj-lt"/>
              </a:rPr>
              <a:t>Roughly </a:t>
            </a:r>
            <a:r>
              <a:rPr lang="en-US" dirty="0">
                <a:solidFill>
                  <a:schemeClr val="bg1"/>
                </a:solidFill>
                <a:latin typeface="+mj-lt"/>
              </a:rPr>
              <a:t>2500 students and </a:t>
            </a:r>
            <a:r>
              <a:rPr lang="en-US" dirty="0" smtClean="0">
                <a:solidFill>
                  <a:schemeClr val="bg1"/>
                </a:solidFill>
                <a:latin typeface="+mj-lt"/>
              </a:rPr>
              <a:t>faculty</a:t>
            </a:r>
          </a:p>
          <a:p>
            <a:pPr marL="571500" indent="-571500" algn="l">
              <a:buFont typeface="Arial" pitchFamily="34" charset="0"/>
              <a:buChar char="•"/>
            </a:pPr>
            <a:r>
              <a:rPr lang="en-US" dirty="0" smtClean="0">
                <a:solidFill>
                  <a:schemeClr val="bg1"/>
                </a:solidFill>
                <a:latin typeface="+mj-lt"/>
              </a:rPr>
              <a:t>Ribault High School founded in 1957</a:t>
            </a:r>
          </a:p>
          <a:p>
            <a:pPr marL="571500" indent="-571500" algn="l">
              <a:buFont typeface="Arial" pitchFamily="34" charset="0"/>
              <a:buChar char="•"/>
            </a:pPr>
            <a:r>
              <a:rPr lang="en-US" dirty="0" smtClean="0">
                <a:solidFill>
                  <a:schemeClr val="bg1"/>
                </a:solidFill>
                <a:latin typeface="+mj-lt"/>
              </a:rPr>
              <a:t>Specialty Programs at Ribault High</a:t>
            </a:r>
          </a:p>
        </p:txBody>
      </p:sp>
      <p:sp>
        <p:nvSpPr>
          <p:cNvPr id="14" name="TextBox 13"/>
          <p:cNvSpPr txBox="1"/>
          <p:nvPr/>
        </p:nvSpPr>
        <p:spPr>
          <a:xfrm>
            <a:off x="2082800" y="5606217"/>
            <a:ext cx="9982200"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spAutoFit/>
          </a:bodyPr>
          <a:lstStyle/>
          <a:p>
            <a:pPr marL="571500" marR="0" indent="-571500" algn="l" defTabSz="584200" rtl="0" fontAlgn="auto" latinLnBrk="0" hangingPunct="0">
              <a:lnSpc>
                <a:spcPct val="100000"/>
              </a:lnSpc>
              <a:spcBef>
                <a:spcPts val="0"/>
              </a:spcBef>
              <a:spcAft>
                <a:spcPts val="0"/>
              </a:spcAft>
              <a:buClrTx/>
              <a:buSzPct val="75000"/>
              <a:buFont typeface="Courier New" panose="02070309020205020404" pitchFamily="49" charset="0"/>
              <a:buChar char="o"/>
              <a:tabLst/>
            </a:pPr>
            <a:r>
              <a:rPr lang="en-US" dirty="0" smtClean="0">
                <a:solidFill>
                  <a:schemeClr val="bg1"/>
                </a:solidFill>
                <a:latin typeface="+mj-lt"/>
              </a:rPr>
              <a:t>Military Sciences (MCJROTC)</a:t>
            </a:r>
          </a:p>
          <a:p>
            <a:pPr marL="571500" marR="0" indent="-571500" algn="l" defTabSz="584200" rtl="0" fontAlgn="auto" latinLnBrk="0" hangingPunct="0">
              <a:lnSpc>
                <a:spcPct val="100000"/>
              </a:lnSpc>
              <a:spcBef>
                <a:spcPts val="0"/>
              </a:spcBef>
              <a:spcAft>
                <a:spcPts val="0"/>
              </a:spcAft>
              <a:buClrTx/>
              <a:buSzPct val="75000"/>
              <a:buFont typeface="Courier New" panose="02070309020205020404" pitchFamily="49" charset="0"/>
              <a:buChar char="o"/>
              <a:tabLst/>
            </a:pPr>
            <a:r>
              <a:rPr lang="en-US" dirty="0" smtClean="0">
                <a:solidFill>
                  <a:schemeClr val="bg1"/>
                </a:solidFill>
                <a:latin typeface="+mj-lt"/>
              </a:rPr>
              <a:t>Early College</a:t>
            </a:r>
          </a:p>
          <a:p>
            <a:pPr marL="571500" indent="-571500" algn="l">
              <a:buSzPct val="75000"/>
              <a:buFont typeface="Courier New" panose="02070309020205020404" pitchFamily="49" charset="0"/>
              <a:buChar char="o"/>
            </a:pPr>
            <a:r>
              <a:rPr lang="en-US" dirty="0" smtClean="0">
                <a:solidFill>
                  <a:schemeClr val="bg1"/>
                </a:solidFill>
                <a:latin typeface="+mj-lt"/>
              </a:rPr>
              <a:t>Aviation</a:t>
            </a:r>
          </a:p>
          <a:p>
            <a:pPr marL="571500" indent="-571500" algn="l">
              <a:buSzPct val="75000"/>
              <a:buFont typeface="Courier New" panose="02070309020205020404" pitchFamily="49" charset="0"/>
              <a:buChar char="o"/>
            </a:pPr>
            <a:r>
              <a:rPr lang="en-US" dirty="0" smtClean="0">
                <a:solidFill>
                  <a:schemeClr val="bg1"/>
                </a:solidFill>
                <a:latin typeface="+mj-lt"/>
              </a:rPr>
              <a:t>Finance</a:t>
            </a:r>
          </a:p>
        </p:txBody>
      </p:sp>
    </p:spTree>
    <p:extLst>
      <p:ext uri="{BB962C8B-B14F-4D97-AF65-F5344CB8AC3E}">
        <p14:creationId xmlns:p14="http://schemas.microsoft.com/office/powerpoint/2010/main" val="298487684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69"/>
          <p:cNvSpPr/>
          <p:nvPr/>
        </p:nvSpPr>
        <p:spPr>
          <a:xfrm>
            <a:off x="0" y="0"/>
            <a:ext cx="13004800" cy="9753600"/>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34" name="Shape 155"/>
          <p:cNvSpPr/>
          <p:nvPr/>
        </p:nvSpPr>
        <p:spPr>
          <a:xfrm rot="21594238">
            <a:off x="4978407"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WINTON DRIVE</a:t>
            </a:r>
          </a:p>
          <a:p>
            <a:pPr algn="l">
              <a:lnSpc>
                <a:spcPct val="70000"/>
              </a:lnSpc>
              <a:defRPr sz="6000" b="1">
                <a:ln w="7619">
                  <a:solidFill>
                    <a:srgbClr val="FFFFFF"/>
                  </a:solidFill>
                </a:ln>
                <a:noFill/>
                <a:latin typeface="Calibri"/>
                <a:ea typeface="Calibri"/>
                <a:cs typeface="Calibri"/>
                <a:sym typeface="Calibri"/>
              </a:defRPr>
            </a:pPr>
            <a:r>
              <a:rPr lang="en-US" dirty="0" smtClean="0"/>
              <a:t>Other Info</a:t>
            </a:r>
            <a:endParaRPr dirty="0"/>
          </a:p>
        </p:txBody>
      </p:sp>
      <p:sp>
        <p:nvSpPr>
          <p:cNvPr id="11" name="TextBox 10"/>
          <p:cNvSpPr txBox="1"/>
          <p:nvPr/>
        </p:nvSpPr>
        <p:spPr>
          <a:xfrm>
            <a:off x="1468120" y="3355777"/>
            <a:ext cx="9982200" cy="287258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latin typeface="+mj-lt"/>
              </a:rPr>
              <a:t>JTA Route 22 is immediate</a:t>
            </a: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latin typeface="+mj-lt"/>
              </a:rPr>
              <a:t>JTA Routes 3 and 4 are in neighborhood</a:t>
            </a: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latin typeface="+mj-lt"/>
              </a:rPr>
              <a:t>Average of 165 weekday</a:t>
            </a: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latin typeface="+mj-lt"/>
              </a:rPr>
              <a:t>Single family homes</a:t>
            </a:r>
          </a:p>
          <a:p>
            <a:pPr marL="571500" indent="-571500" algn="l">
              <a:buFont typeface="Arial" pitchFamily="34" charset="0"/>
              <a:buChar char="•"/>
            </a:pPr>
            <a:r>
              <a:rPr lang="en-US" dirty="0" smtClean="0">
                <a:solidFill>
                  <a:schemeClr val="bg1"/>
                </a:solidFill>
                <a:latin typeface="+mj-lt"/>
              </a:rPr>
              <a:t>Christian presence in neighborhood</a:t>
            </a:r>
          </a:p>
        </p:txBody>
      </p:sp>
    </p:spTree>
    <p:extLst>
      <p:ext uri="{BB962C8B-B14F-4D97-AF65-F5344CB8AC3E}">
        <p14:creationId xmlns:p14="http://schemas.microsoft.com/office/powerpoint/2010/main" val="241394971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69"/>
          <p:cNvSpPr/>
          <p:nvPr/>
        </p:nvSpPr>
        <p:spPr>
          <a:xfrm>
            <a:off x="0" y="0"/>
            <a:ext cx="13004800" cy="9753600"/>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34" name="Shape 155"/>
          <p:cNvSpPr/>
          <p:nvPr/>
        </p:nvSpPr>
        <p:spPr>
          <a:xfrm rot="21594238">
            <a:off x="4978407"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WINTON DRIVE</a:t>
            </a:r>
          </a:p>
          <a:p>
            <a:pPr algn="l">
              <a:lnSpc>
                <a:spcPct val="70000"/>
              </a:lnSpc>
              <a:defRPr sz="6000" b="1">
                <a:ln w="7619">
                  <a:solidFill>
                    <a:srgbClr val="FFFFFF"/>
                  </a:solidFill>
                </a:ln>
                <a:noFill/>
                <a:latin typeface="Calibri"/>
                <a:ea typeface="Calibri"/>
                <a:cs typeface="Calibri"/>
                <a:sym typeface="Calibri"/>
              </a:defRPr>
            </a:pPr>
            <a:r>
              <a:rPr lang="en-US" dirty="0" smtClean="0"/>
              <a:t>Site Info &amp; Contacts</a:t>
            </a:r>
            <a:endParaRPr dirty="0"/>
          </a:p>
        </p:txBody>
      </p:sp>
      <p:sp>
        <p:nvSpPr>
          <p:cNvPr id="5" name="TextBox 4"/>
          <p:cNvSpPr txBox="1"/>
          <p:nvPr/>
        </p:nvSpPr>
        <p:spPr>
          <a:xfrm>
            <a:off x="1092200" y="3153489"/>
            <a:ext cx="4953000" cy="1087477"/>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5130 </a:t>
            </a:r>
            <a:r>
              <a:rPr lang="en-US" sz="3200" dirty="0" err="1">
                <a:solidFill>
                  <a:schemeClr val="bg1"/>
                </a:solidFill>
                <a:latin typeface="Calibri" pitchFamily="34" charset="0"/>
              </a:rPr>
              <a:t>Soutel</a:t>
            </a:r>
            <a:r>
              <a:rPr lang="en-US" sz="3200" dirty="0">
                <a:solidFill>
                  <a:schemeClr val="bg1"/>
                </a:solidFill>
                <a:latin typeface="Calibri" pitchFamily="34" charset="0"/>
              </a:rPr>
              <a:t> Drive,  Jacksonville,  FL   </a:t>
            </a:r>
            <a:r>
              <a:rPr lang="en-US" sz="3200" dirty="0" smtClean="0">
                <a:solidFill>
                  <a:schemeClr val="bg1"/>
                </a:solidFill>
                <a:latin typeface="Calibri" pitchFamily="34" charset="0"/>
              </a:rPr>
              <a:t>32208</a:t>
            </a:r>
            <a:endParaRPr lang="en-US" sz="3200" dirty="0">
              <a:solidFill>
                <a:schemeClr val="bg1"/>
              </a:solidFill>
              <a:latin typeface="Calibri" pitchFamily="34" charset="0"/>
            </a:endParaRPr>
          </a:p>
        </p:txBody>
      </p:sp>
      <p:sp>
        <p:nvSpPr>
          <p:cNvPr id="6" name="TextBox 5"/>
          <p:cNvSpPr txBox="1"/>
          <p:nvPr/>
        </p:nvSpPr>
        <p:spPr>
          <a:xfrm>
            <a:off x="1092200" y="4320064"/>
            <a:ext cx="3108561" cy="595035"/>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Planning District 5</a:t>
            </a:r>
            <a:endParaRPr lang="en-US" sz="3200" dirty="0">
              <a:solidFill>
                <a:schemeClr val="bg1"/>
              </a:solidFill>
              <a:latin typeface="Calibri" pitchFamily="34" charset="0"/>
            </a:endParaRPr>
          </a:p>
        </p:txBody>
      </p:sp>
      <p:sp>
        <p:nvSpPr>
          <p:cNvPr id="7" name="TextBox 6"/>
          <p:cNvSpPr txBox="1"/>
          <p:nvPr/>
        </p:nvSpPr>
        <p:spPr>
          <a:xfrm>
            <a:off x="1079500" y="4968122"/>
            <a:ext cx="3108561" cy="595035"/>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Council District 10</a:t>
            </a:r>
            <a:endParaRPr lang="en-US" sz="3200" dirty="0">
              <a:solidFill>
                <a:schemeClr val="bg1"/>
              </a:solidFill>
              <a:latin typeface="Calibri" pitchFamily="34" charset="0"/>
            </a:endParaRPr>
          </a:p>
        </p:txBody>
      </p:sp>
      <p:sp>
        <p:nvSpPr>
          <p:cNvPr id="8" name="TextBox 7"/>
          <p:cNvSpPr txBox="1"/>
          <p:nvPr/>
        </p:nvSpPr>
        <p:spPr>
          <a:xfrm>
            <a:off x="1079500" y="5673694"/>
            <a:ext cx="3645534" cy="1087477"/>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Council Member:</a:t>
            </a:r>
          </a:p>
          <a:p>
            <a:pPr algn="l"/>
            <a:r>
              <a:rPr lang="en-US" sz="3200" dirty="0" smtClean="0">
                <a:solidFill>
                  <a:schemeClr val="bg1"/>
                </a:solidFill>
                <a:latin typeface="Calibri" pitchFamily="34" charset="0"/>
              </a:rPr>
              <a:t>Reginald Brown</a:t>
            </a:r>
            <a:endParaRPr lang="en-US" sz="3200" dirty="0">
              <a:solidFill>
                <a:schemeClr val="bg1"/>
              </a:solidFill>
              <a:latin typeface="Calibri" pitchFamily="34" charset="0"/>
            </a:endParaRPr>
          </a:p>
        </p:txBody>
      </p:sp>
      <p:sp>
        <p:nvSpPr>
          <p:cNvPr id="9" name="TextBox 8"/>
          <p:cNvSpPr txBox="1"/>
          <p:nvPr/>
        </p:nvSpPr>
        <p:spPr>
          <a:xfrm>
            <a:off x="1079500" y="6934200"/>
            <a:ext cx="3645534" cy="1087477"/>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Assistant:</a:t>
            </a:r>
          </a:p>
          <a:p>
            <a:pPr algn="l"/>
            <a:r>
              <a:rPr lang="en-US" sz="3200" dirty="0" err="1">
                <a:solidFill>
                  <a:schemeClr val="bg1"/>
                </a:solidFill>
                <a:latin typeface="Calibri" pitchFamily="34" charset="0"/>
              </a:rPr>
              <a:t>Gerrie</a:t>
            </a:r>
            <a:r>
              <a:rPr lang="en-US" sz="3200" dirty="0">
                <a:solidFill>
                  <a:schemeClr val="bg1"/>
                </a:solidFill>
                <a:latin typeface="Calibri" pitchFamily="34" charset="0"/>
              </a:rPr>
              <a:t> Ford-Hardin</a:t>
            </a:r>
          </a:p>
        </p:txBody>
      </p:sp>
      <p:sp>
        <p:nvSpPr>
          <p:cNvPr id="10" name="TextBox 9"/>
          <p:cNvSpPr txBox="1"/>
          <p:nvPr/>
        </p:nvSpPr>
        <p:spPr>
          <a:xfrm>
            <a:off x="6502400" y="2999602"/>
            <a:ext cx="5638800" cy="6135013"/>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Council Members at Large:</a:t>
            </a:r>
          </a:p>
          <a:p>
            <a:pPr algn="l"/>
            <a:r>
              <a:rPr lang="en-US" sz="3200" dirty="0" smtClean="0">
                <a:solidFill>
                  <a:schemeClr val="bg1"/>
                </a:solidFill>
                <a:latin typeface="Calibri" pitchFamily="34" charset="0"/>
              </a:rPr>
              <a:t>Anna Lopez-</a:t>
            </a:r>
            <a:r>
              <a:rPr lang="en-US" sz="3200" dirty="0" err="1" smtClean="0">
                <a:solidFill>
                  <a:schemeClr val="bg1"/>
                </a:solidFill>
                <a:latin typeface="Calibri" pitchFamily="34" charset="0"/>
              </a:rPr>
              <a:t>Brosche</a:t>
            </a:r>
            <a:endParaRPr lang="en-US" sz="3200" dirty="0" smtClean="0">
              <a:solidFill>
                <a:schemeClr val="bg1"/>
              </a:solidFill>
              <a:latin typeface="Calibri" pitchFamily="34" charset="0"/>
            </a:endParaRPr>
          </a:p>
          <a:p>
            <a:pPr algn="l"/>
            <a:r>
              <a:rPr lang="en-US" sz="2400" dirty="0" smtClean="0">
                <a:solidFill>
                  <a:schemeClr val="bg1"/>
                </a:solidFill>
                <a:latin typeface="Calibri" pitchFamily="34" charset="0"/>
              </a:rPr>
              <a:t>Assistant: </a:t>
            </a:r>
            <a:r>
              <a:rPr lang="en-US" sz="2400" dirty="0" err="1" smtClean="0">
                <a:solidFill>
                  <a:schemeClr val="bg1"/>
                </a:solidFill>
                <a:latin typeface="Calibri" pitchFamily="34" charset="0"/>
              </a:rPr>
              <a:t>Jeneen</a:t>
            </a:r>
            <a:r>
              <a:rPr lang="en-US" sz="2400" dirty="0" smtClean="0">
                <a:solidFill>
                  <a:schemeClr val="bg1"/>
                </a:solidFill>
                <a:latin typeface="Calibri" pitchFamily="34" charset="0"/>
              </a:rPr>
              <a:t> Sanders</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Vice President </a:t>
            </a:r>
            <a:r>
              <a:rPr lang="en-US" sz="3200" dirty="0" err="1" smtClean="0">
                <a:solidFill>
                  <a:schemeClr val="bg1"/>
                </a:solidFill>
                <a:latin typeface="Calibri" pitchFamily="34" charset="0"/>
              </a:rPr>
              <a:t>Crescimbeni</a:t>
            </a:r>
            <a:endParaRPr lang="en-US" sz="3200" dirty="0" smtClean="0">
              <a:solidFill>
                <a:schemeClr val="bg1"/>
              </a:solidFill>
              <a:latin typeface="Calibri" pitchFamily="34" charset="0"/>
            </a:endParaRPr>
          </a:p>
          <a:p>
            <a:pPr algn="l"/>
            <a:r>
              <a:rPr lang="en-US" sz="2400" dirty="0" smtClean="0">
                <a:solidFill>
                  <a:schemeClr val="bg1"/>
                </a:solidFill>
                <a:latin typeface="Calibri" pitchFamily="34" charset="0"/>
              </a:rPr>
              <a:t>Assistant: Nikki Evans</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Tommy </a:t>
            </a:r>
            <a:r>
              <a:rPr lang="en-US" sz="3200" dirty="0" err="1" smtClean="0">
                <a:solidFill>
                  <a:schemeClr val="bg1"/>
                </a:solidFill>
                <a:latin typeface="Calibri" pitchFamily="34" charset="0"/>
              </a:rPr>
              <a:t>Hazouri</a:t>
            </a:r>
            <a:endParaRPr lang="en-US" sz="3200" dirty="0" smtClean="0">
              <a:solidFill>
                <a:schemeClr val="bg1"/>
              </a:solidFill>
              <a:latin typeface="Calibri" pitchFamily="34" charset="0"/>
            </a:endParaRPr>
          </a:p>
          <a:p>
            <a:pPr algn="l"/>
            <a:r>
              <a:rPr lang="en-US" sz="2400" dirty="0" smtClean="0">
                <a:solidFill>
                  <a:schemeClr val="bg1"/>
                </a:solidFill>
                <a:latin typeface="Calibri" pitchFamily="34" charset="0"/>
              </a:rPr>
              <a:t>Assistant: </a:t>
            </a:r>
            <a:r>
              <a:rPr lang="en-US" sz="2400" dirty="0" err="1" smtClean="0">
                <a:solidFill>
                  <a:schemeClr val="bg1"/>
                </a:solidFill>
                <a:latin typeface="Calibri" pitchFamily="34" charset="0"/>
              </a:rPr>
              <a:t>Haleigh</a:t>
            </a:r>
            <a:r>
              <a:rPr lang="en-US" sz="2400" dirty="0" smtClean="0">
                <a:solidFill>
                  <a:schemeClr val="bg1"/>
                </a:solidFill>
                <a:latin typeface="Calibri" pitchFamily="34" charset="0"/>
              </a:rPr>
              <a:t> Hutchinson</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Greg Anderson</a:t>
            </a:r>
          </a:p>
          <a:p>
            <a:pPr algn="l"/>
            <a:r>
              <a:rPr lang="en-US" sz="2400" dirty="0" smtClean="0">
                <a:solidFill>
                  <a:schemeClr val="bg1"/>
                </a:solidFill>
                <a:latin typeface="Calibri" pitchFamily="34" charset="0"/>
              </a:rPr>
              <a:t>Assistant: Leeann </a:t>
            </a:r>
            <a:r>
              <a:rPr lang="en-US" sz="2400" dirty="0" err="1" smtClean="0">
                <a:solidFill>
                  <a:schemeClr val="bg1"/>
                </a:solidFill>
                <a:latin typeface="Calibri" pitchFamily="34" charset="0"/>
              </a:rPr>
              <a:t>Kreig</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Samuel Newby</a:t>
            </a:r>
          </a:p>
          <a:p>
            <a:pPr algn="l"/>
            <a:r>
              <a:rPr lang="en-US" sz="2400" dirty="0" smtClean="0">
                <a:solidFill>
                  <a:schemeClr val="bg1"/>
                </a:solidFill>
                <a:latin typeface="Calibri" pitchFamily="34" charset="0"/>
              </a:rPr>
              <a:t>Assistant: Chiquita Moore</a:t>
            </a:r>
            <a:endParaRPr lang="en-US" sz="2400" dirty="0">
              <a:solidFill>
                <a:schemeClr val="bg1"/>
              </a:solidFill>
              <a:latin typeface="Calibri" pitchFamily="34" charset="0"/>
            </a:endParaRPr>
          </a:p>
        </p:txBody>
      </p:sp>
    </p:spTree>
    <p:extLst>
      <p:ext uri="{BB962C8B-B14F-4D97-AF65-F5344CB8AC3E}">
        <p14:creationId xmlns:p14="http://schemas.microsoft.com/office/powerpoint/2010/main" val="371487490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image1.jpg"/>
          <p:cNvPicPr>
            <a:picLocks noChangeAspect="1"/>
          </p:cNvPicPr>
          <p:nvPr/>
        </p:nvPicPr>
        <p:blipFill>
          <a:blip r:embed="rId3">
            <a:extLst/>
          </a:blip>
          <a:stretch>
            <a:fillRect/>
          </a:stretch>
        </p:blipFill>
        <p:spPr>
          <a:xfrm>
            <a:off x="9906226" y="8696960"/>
            <a:ext cx="1036772" cy="997035"/>
          </a:xfrm>
          <a:prstGeom prst="rect">
            <a:avLst/>
          </a:prstGeom>
          <a:ln w="12700">
            <a:miter lim="400000"/>
          </a:ln>
        </p:spPr>
      </p:pic>
      <p:pic>
        <p:nvPicPr>
          <p:cNvPr id="164" name="image10.png"/>
          <p:cNvPicPr>
            <a:picLocks noChangeAspect="1"/>
          </p:cNvPicPr>
          <p:nvPr/>
        </p:nvPicPr>
        <p:blipFill>
          <a:blip r:embed="rId4">
            <a:extLst/>
          </a:blip>
          <a:stretch>
            <a:fillRect/>
          </a:stretch>
        </p:blipFill>
        <p:spPr>
          <a:xfrm>
            <a:off x="10945706" y="8726762"/>
            <a:ext cx="1632826" cy="810092"/>
          </a:xfrm>
          <a:prstGeom prst="rect">
            <a:avLst/>
          </a:prstGeom>
          <a:ln w="12700">
            <a:miter lim="400000"/>
          </a:ln>
        </p:spPr>
      </p:pic>
      <p:pic>
        <p:nvPicPr>
          <p:cNvPr id="165" name="image11.jpg"/>
          <p:cNvPicPr>
            <a:picLocks noChangeAspect="1"/>
          </p:cNvPicPr>
          <p:nvPr/>
        </p:nvPicPr>
        <p:blipFill>
          <a:blip r:embed="rId5">
            <a:extLst/>
          </a:blip>
          <a:srcRect r="8428"/>
          <a:stretch>
            <a:fillRect/>
          </a:stretch>
        </p:blipFill>
        <p:spPr>
          <a:xfrm>
            <a:off x="8659029" y="8726762"/>
            <a:ext cx="1311318" cy="848023"/>
          </a:xfrm>
          <a:prstGeom prst="rect">
            <a:avLst/>
          </a:prstGeom>
          <a:ln w="12700">
            <a:miter lim="400000"/>
          </a:ln>
        </p:spPr>
      </p:pic>
      <p:sp>
        <p:nvSpPr>
          <p:cNvPr id="167" name="Shape 167"/>
          <p:cNvSpPr>
            <a:spLocks noGrp="1"/>
          </p:cNvSpPr>
          <p:nvPr>
            <p:ph type="sldNum" sz="quarter" idx="2"/>
          </p:nvPr>
        </p:nvSpPr>
        <p:spPr>
          <a:xfrm>
            <a:off x="12105251" y="9114114"/>
            <a:ext cx="249310" cy="37134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47</a:t>
            </a:fld>
            <a:endParaRPr/>
          </a:p>
        </p:txBody>
      </p:sp>
      <p:grpSp>
        <p:nvGrpSpPr>
          <p:cNvPr id="171" name="Group 171"/>
          <p:cNvGrpSpPr/>
          <p:nvPr/>
        </p:nvGrpSpPr>
        <p:grpSpPr>
          <a:xfrm>
            <a:off x="-1879069" y="694"/>
            <a:ext cx="6519535" cy="9752214"/>
            <a:chOff x="4858" y="0"/>
            <a:chExt cx="6519533" cy="9752213"/>
          </a:xfrm>
        </p:grpSpPr>
        <p:sp>
          <p:nvSpPr>
            <p:cNvPr id="169" name="Shape 169"/>
            <p:cNvSpPr/>
            <p:nvPr/>
          </p:nvSpPr>
          <p:spPr>
            <a:xfrm>
              <a:off x="1864611" y="0"/>
              <a:ext cx="1976685" cy="9752213"/>
            </a:xfrm>
            <a:prstGeom prst="rect">
              <a:avLst/>
            </a:prstGeom>
            <a:blipFill rotWithShape="1">
              <a:blip r:embed="rId6"/>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343770" y="2633939"/>
              <a:ext cx="7216789"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WINTON DRIVE</a:t>
              </a:r>
            </a:p>
            <a:p>
              <a:r>
                <a:rPr lang="en-US" dirty="0" smtClean="0"/>
                <a:t>Neighborhood</a:t>
              </a:r>
            </a:p>
            <a:p>
              <a:endParaRPr dirty="0"/>
            </a:p>
          </p:txBody>
        </p:sp>
      </p:grpSp>
      <p:pic>
        <p:nvPicPr>
          <p:cNvPr id="2050" name="Picture 2" descr="S:\ART IN PUBLIC PLACES\ADMINISTRATION\INTERNSHIPS\individual files\2017\Zachary Mease\Winton Drive\Google Maps Images\Cit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7371" y="0"/>
            <a:ext cx="7421562" cy="6278562"/>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ART IN PUBLIC PLACES\ADMINISTRATION\INTERNSHIPS\individual files\2017\Zachary Mease\Winton Drive\Google Maps Images\Neighborhoo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840412" y="3379788"/>
            <a:ext cx="7164388" cy="6373812"/>
          </a:xfrm>
          <a:prstGeom prst="rect">
            <a:avLst/>
          </a:prstGeom>
          <a:noFill/>
          <a:ln w="50800">
            <a:solidFill>
              <a:srgbClr val="FFC000"/>
            </a:solidFill>
          </a:ln>
          <a:extLst>
            <a:ext uri="{909E8E84-426E-40dd-AFC4-6F175D3DCCD1}">
              <a14:hiddenFill xmlns:a14="http://schemas.microsoft.com/office/drawing/2010/main">
                <a:solidFill>
                  <a:srgbClr val="FFFFFF"/>
                </a:solidFill>
              </a14:hiddenFill>
            </a:ext>
          </a:extLst>
        </p:spPr>
      </p:pic>
      <p:sp>
        <p:nvSpPr>
          <p:cNvPr id="18" name="Rectangle 17"/>
          <p:cNvSpPr/>
          <p:nvPr/>
        </p:nvSpPr>
        <p:spPr>
          <a:xfrm>
            <a:off x="3378200" y="1066800"/>
            <a:ext cx="214329" cy="188763"/>
          </a:xfrm>
          <a:prstGeom prst="rect">
            <a:avLst/>
          </a:prstGeom>
          <a:noFill/>
          <a:ln w="50800" cap="flat">
            <a:solidFill>
              <a:srgbClr val="FFC000"/>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cxnSp>
        <p:nvCxnSpPr>
          <p:cNvPr id="4" name="Straight Connector 3"/>
          <p:cNvCxnSpPr/>
          <p:nvPr/>
        </p:nvCxnSpPr>
        <p:spPr>
          <a:xfrm flipH="1" flipV="1">
            <a:off x="3378200" y="1255563"/>
            <a:ext cx="2462212" cy="8498037"/>
          </a:xfrm>
          <a:prstGeom prst="line">
            <a:avLst/>
          </a:prstGeom>
          <a:noFill/>
          <a:ln w="50800" cap="flat">
            <a:solidFill>
              <a:srgbClr val="FFC000"/>
            </a:solidFill>
            <a:prstDash val="solid"/>
            <a:bevel/>
          </a:ln>
          <a:effectLst/>
          <a:sp3d/>
        </p:spPr>
        <p:style>
          <a:lnRef idx="0">
            <a:scrgbClr r="0" g="0" b="0"/>
          </a:lnRef>
          <a:fillRef idx="0">
            <a:scrgbClr r="0" g="0" b="0"/>
          </a:fillRef>
          <a:effectRef idx="0">
            <a:scrgbClr r="0" g="0" b="0"/>
          </a:effectRef>
          <a:fontRef idx="none"/>
        </p:style>
      </p:cxnSp>
      <p:cxnSp>
        <p:nvCxnSpPr>
          <p:cNvPr id="20" name="Straight Connector 19"/>
          <p:cNvCxnSpPr/>
          <p:nvPr/>
        </p:nvCxnSpPr>
        <p:spPr>
          <a:xfrm flipH="1" flipV="1">
            <a:off x="3592529" y="1066800"/>
            <a:ext cx="9412272" cy="2312988"/>
          </a:xfrm>
          <a:prstGeom prst="line">
            <a:avLst/>
          </a:prstGeom>
          <a:noFill/>
          <a:ln w="50800" cap="flat">
            <a:solidFill>
              <a:srgbClr val="FFC000"/>
            </a:solidFill>
            <a:prstDash val="solid"/>
            <a:bevel/>
          </a:ln>
          <a:effectLst/>
          <a:sp3d/>
        </p:spPr>
        <p:style>
          <a:lnRef idx="0">
            <a:scrgbClr r="0" g="0" b="0"/>
          </a:lnRef>
          <a:fillRef idx="0">
            <a:scrgbClr r="0" g="0" b="0"/>
          </a:fillRef>
          <a:effectRef idx="0">
            <a:scrgbClr r="0" g="0" b="0"/>
          </a:effectRef>
          <a:fontRef idx="none"/>
        </p:style>
      </p:cxnSp>
      <p:grpSp>
        <p:nvGrpSpPr>
          <p:cNvPr id="23" name="Group 22"/>
          <p:cNvGrpSpPr/>
          <p:nvPr/>
        </p:nvGrpSpPr>
        <p:grpSpPr>
          <a:xfrm>
            <a:off x="8289917" y="7277141"/>
            <a:ext cx="1330449" cy="533479"/>
            <a:chOff x="2200151" y="914400"/>
            <a:chExt cx="1330449" cy="533479"/>
          </a:xfrm>
          <a:solidFill>
            <a:schemeClr val="accent6">
              <a:lumMod val="75000"/>
              <a:alpha val="70000"/>
            </a:schemeClr>
          </a:solidFill>
        </p:grpSpPr>
        <p:sp>
          <p:nvSpPr>
            <p:cNvPr id="24" name="5-Point Star 23"/>
            <p:cNvSpPr/>
            <p:nvPr/>
          </p:nvSpPr>
          <p:spPr>
            <a:xfrm>
              <a:off x="307340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5" name="TextBox 24"/>
            <p:cNvSpPr txBox="1"/>
            <p:nvPr/>
          </p:nvSpPr>
          <p:spPr>
            <a:xfrm>
              <a:off x="2200151" y="914400"/>
              <a:ext cx="764371"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Site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sp>
        <p:nvSpPr>
          <p:cNvPr id="22" name="TextBox 21"/>
          <p:cNvSpPr txBox="1"/>
          <p:nvPr/>
        </p:nvSpPr>
        <p:spPr>
          <a:xfrm>
            <a:off x="9634394" y="493772"/>
            <a:ext cx="3108561" cy="841256"/>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400" dirty="0" smtClean="0">
                <a:solidFill>
                  <a:schemeClr val="bg1"/>
                </a:solidFill>
                <a:latin typeface="Calibri" pitchFamily="34" charset="0"/>
              </a:rPr>
              <a:t>5130 </a:t>
            </a:r>
            <a:r>
              <a:rPr lang="en-US" sz="2400" dirty="0" err="1">
                <a:solidFill>
                  <a:schemeClr val="bg1"/>
                </a:solidFill>
                <a:latin typeface="Calibri" pitchFamily="34" charset="0"/>
              </a:rPr>
              <a:t>Soutel</a:t>
            </a:r>
            <a:r>
              <a:rPr lang="en-US" sz="2400" dirty="0">
                <a:solidFill>
                  <a:schemeClr val="bg1"/>
                </a:solidFill>
                <a:latin typeface="Calibri" pitchFamily="34" charset="0"/>
              </a:rPr>
              <a:t> Drive,  Jacksonville,  FL   </a:t>
            </a:r>
            <a:r>
              <a:rPr lang="en-US" sz="2400" dirty="0" smtClean="0">
                <a:solidFill>
                  <a:schemeClr val="bg1"/>
                </a:solidFill>
                <a:latin typeface="Calibri" pitchFamily="34" charset="0"/>
              </a:rPr>
              <a:t>32208</a:t>
            </a:r>
            <a:endParaRPr lang="en-US" sz="2400" dirty="0">
              <a:solidFill>
                <a:schemeClr val="bg1"/>
              </a:solidFill>
              <a:latin typeface="Calibri" pitchFamily="34" charset="0"/>
            </a:endParaRPr>
          </a:p>
        </p:txBody>
      </p:sp>
      <p:sp>
        <p:nvSpPr>
          <p:cNvPr id="26" name="TextBox 25"/>
          <p:cNvSpPr txBox="1"/>
          <p:nvPr/>
        </p:nvSpPr>
        <p:spPr>
          <a:xfrm>
            <a:off x="9634394" y="1397742"/>
            <a:ext cx="3108561" cy="471924"/>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400" dirty="0" smtClean="0">
                <a:solidFill>
                  <a:schemeClr val="bg1"/>
                </a:solidFill>
                <a:latin typeface="Calibri" pitchFamily="34" charset="0"/>
              </a:rPr>
              <a:t>Planning District 5</a:t>
            </a:r>
            <a:endParaRPr lang="en-US" sz="2400" dirty="0">
              <a:solidFill>
                <a:schemeClr val="bg1"/>
              </a:solidFill>
              <a:latin typeface="Calibri" pitchFamily="34" charset="0"/>
            </a:endParaRPr>
          </a:p>
        </p:txBody>
      </p:sp>
      <p:sp>
        <p:nvSpPr>
          <p:cNvPr id="27" name="TextBox 26"/>
          <p:cNvSpPr txBox="1"/>
          <p:nvPr/>
        </p:nvSpPr>
        <p:spPr>
          <a:xfrm>
            <a:off x="9634393" y="1931142"/>
            <a:ext cx="3108561" cy="471924"/>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400" dirty="0" smtClean="0">
                <a:solidFill>
                  <a:schemeClr val="bg1"/>
                </a:solidFill>
                <a:latin typeface="Calibri" pitchFamily="34" charset="0"/>
              </a:rPr>
              <a:t>Council District 10</a:t>
            </a:r>
            <a:endParaRPr lang="en-US" sz="2400" dirty="0">
              <a:solidFill>
                <a:schemeClr val="bg1"/>
              </a:solidFill>
              <a:latin typeface="Calibri" pitchFamily="34" charset="0"/>
            </a:endParaRPr>
          </a:p>
        </p:txBody>
      </p:sp>
    </p:spTree>
    <p:extLst>
      <p:ext uri="{BB962C8B-B14F-4D97-AF65-F5344CB8AC3E}">
        <p14:creationId xmlns:p14="http://schemas.microsoft.com/office/powerpoint/2010/main" val="77466791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S:\ART IN PUBLIC PLACES\ADMINISTRATION\INTERNSHIPS\individual files\2017\Zachary Mease\Winton Drive\Google Maps Images\Block.PNG"/>
          <p:cNvPicPr>
            <a:picLocks noChangeAspect="1" noChangeArrowheads="1"/>
          </p:cNvPicPr>
          <p:nvPr/>
        </p:nvPicPr>
        <p:blipFill rotWithShape="1">
          <a:blip r:embed="rId3">
            <a:extLst>
              <a:ext uri="{28A0092B-C50C-407E-A947-70E740481C1C}">
                <a14:useLocalDpi xmlns:a14="http://schemas.microsoft.com/office/drawing/2010/main" val="0"/>
              </a:ext>
            </a:extLst>
          </a:blip>
          <a:srcRect l="16293"/>
          <a:stretch/>
        </p:blipFill>
        <p:spPr bwMode="auto">
          <a:xfrm>
            <a:off x="1957371" y="694"/>
            <a:ext cx="11174429" cy="9752906"/>
          </a:xfrm>
          <a:prstGeom prst="rect">
            <a:avLst/>
          </a:prstGeom>
          <a:solidFill>
            <a:srgbClr val="FFC000">
              <a:alpha val="97000"/>
            </a:srgbClr>
          </a:solidFill>
        </p:spPr>
      </p:pic>
      <p:grpSp>
        <p:nvGrpSpPr>
          <p:cNvPr id="171" name="Group 171"/>
          <p:cNvGrpSpPr/>
          <p:nvPr/>
        </p:nvGrpSpPr>
        <p:grpSpPr>
          <a:xfrm>
            <a:off x="-1879069" y="694"/>
            <a:ext cx="6519535" cy="9752214"/>
            <a:chOff x="4858" y="0"/>
            <a:chExt cx="6519533" cy="9752212"/>
          </a:xfrm>
        </p:grpSpPr>
        <p:sp>
          <p:nvSpPr>
            <p:cNvPr id="169" name="Shape 169"/>
            <p:cNvSpPr/>
            <p:nvPr/>
          </p:nvSpPr>
          <p:spPr>
            <a:xfrm>
              <a:off x="1864611" y="0"/>
              <a:ext cx="1976685" cy="9752212"/>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343770" y="2633939"/>
              <a:ext cx="7216789"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WINTON DRIVE</a:t>
              </a:r>
            </a:p>
            <a:p>
              <a:r>
                <a:rPr lang="en-US" dirty="0" smtClean="0"/>
                <a:t>Neighborhood Details</a:t>
              </a:r>
            </a:p>
            <a:p>
              <a:endParaRPr dirty="0"/>
            </a:p>
          </p:txBody>
        </p:sp>
      </p:grpSp>
      <p:grpSp>
        <p:nvGrpSpPr>
          <p:cNvPr id="5" name="Group 4"/>
          <p:cNvGrpSpPr/>
          <p:nvPr/>
        </p:nvGrpSpPr>
        <p:grpSpPr>
          <a:xfrm>
            <a:off x="8646329" y="2832556"/>
            <a:ext cx="3115790" cy="964367"/>
            <a:chOff x="3073400" y="660816"/>
            <a:chExt cx="3115790" cy="964367"/>
          </a:xfrm>
          <a:solidFill>
            <a:srgbClr val="FFC000">
              <a:alpha val="70000"/>
            </a:srgbClr>
          </a:solidFill>
        </p:grpSpPr>
        <p:sp>
          <p:nvSpPr>
            <p:cNvPr id="2" name="5-Point Star 1"/>
            <p:cNvSpPr/>
            <p:nvPr/>
          </p:nvSpPr>
          <p:spPr>
            <a:xfrm>
              <a:off x="307340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3" name="TextBox 2"/>
            <p:cNvSpPr txBox="1"/>
            <p:nvPr/>
          </p:nvSpPr>
          <p:spPr>
            <a:xfrm>
              <a:off x="3682999" y="660816"/>
              <a:ext cx="2506191" cy="964367"/>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Sallye B.</a:t>
              </a:r>
              <a:r>
                <a:rPr kumimoji="0" lang="en-US" sz="2800" b="0" i="0" u="none" strike="noStrike" cap="none" spc="0" normalizeH="0" dirty="0" smtClean="0">
                  <a:ln>
                    <a:noFill/>
                  </a:ln>
                  <a:solidFill>
                    <a:schemeClr val="bg1"/>
                  </a:solidFill>
                  <a:effectLst/>
                  <a:uFillTx/>
                  <a:latin typeface="Calibri" pitchFamily="34" charset="0"/>
                  <a:sym typeface="Helvetica Light"/>
                </a:rPr>
                <a:t> Mathis Elementary</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19" name="Group 18"/>
          <p:cNvGrpSpPr/>
          <p:nvPr/>
        </p:nvGrpSpPr>
        <p:grpSpPr>
          <a:xfrm>
            <a:off x="5892800" y="4324311"/>
            <a:ext cx="2484431" cy="533479"/>
            <a:chOff x="3073400" y="876260"/>
            <a:chExt cx="2484431" cy="533479"/>
          </a:xfrm>
          <a:solidFill>
            <a:srgbClr val="FFC000">
              <a:alpha val="70000"/>
            </a:srgbClr>
          </a:solidFill>
        </p:grpSpPr>
        <p:sp>
          <p:nvSpPr>
            <p:cNvPr id="21" name="5-Point Star 20"/>
            <p:cNvSpPr/>
            <p:nvPr/>
          </p:nvSpPr>
          <p:spPr>
            <a:xfrm>
              <a:off x="307340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2" name="TextBox 21"/>
            <p:cNvSpPr txBox="1"/>
            <p:nvPr/>
          </p:nvSpPr>
          <p:spPr>
            <a:xfrm>
              <a:off x="3683000" y="876260"/>
              <a:ext cx="1874831"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Ribault High</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23" name="Group 22"/>
          <p:cNvGrpSpPr/>
          <p:nvPr/>
        </p:nvGrpSpPr>
        <p:grpSpPr>
          <a:xfrm>
            <a:off x="3530600" y="971510"/>
            <a:ext cx="2971800" cy="533479"/>
            <a:chOff x="3073400" y="876260"/>
            <a:chExt cx="2971800" cy="533479"/>
          </a:xfrm>
        </p:grpSpPr>
        <p:sp>
          <p:nvSpPr>
            <p:cNvPr id="24" name="5-Point Star 23"/>
            <p:cNvSpPr/>
            <p:nvPr/>
          </p:nvSpPr>
          <p:spPr>
            <a:xfrm>
              <a:off x="3073400" y="914400"/>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5" name="TextBox 24"/>
            <p:cNvSpPr txBox="1"/>
            <p:nvPr/>
          </p:nvSpPr>
          <p:spPr>
            <a:xfrm>
              <a:off x="3683000" y="876260"/>
              <a:ext cx="2362200" cy="533479"/>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Ribault Middle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26" name="Group 25"/>
          <p:cNvGrpSpPr/>
          <p:nvPr/>
        </p:nvGrpSpPr>
        <p:grpSpPr>
          <a:xfrm>
            <a:off x="6299200" y="7067788"/>
            <a:ext cx="3576604" cy="964367"/>
            <a:chOff x="3073400" y="660816"/>
            <a:chExt cx="3576604" cy="964367"/>
          </a:xfrm>
        </p:grpSpPr>
        <p:sp>
          <p:nvSpPr>
            <p:cNvPr id="27" name="5-Point Star 26"/>
            <p:cNvSpPr/>
            <p:nvPr/>
          </p:nvSpPr>
          <p:spPr>
            <a:xfrm>
              <a:off x="3073400" y="914400"/>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8" name="TextBox 27"/>
            <p:cNvSpPr txBox="1"/>
            <p:nvPr/>
          </p:nvSpPr>
          <p:spPr>
            <a:xfrm>
              <a:off x="3683000" y="660816"/>
              <a:ext cx="2967004" cy="964367"/>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St. Paul Missionary Baptist Church</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29" name="Group 28"/>
          <p:cNvGrpSpPr/>
          <p:nvPr/>
        </p:nvGrpSpPr>
        <p:grpSpPr>
          <a:xfrm>
            <a:off x="9351405" y="6172200"/>
            <a:ext cx="3372668" cy="533479"/>
            <a:chOff x="3073400" y="876260"/>
            <a:chExt cx="3372668" cy="533479"/>
          </a:xfrm>
          <a:solidFill>
            <a:srgbClr val="FFC000">
              <a:alpha val="70000"/>
            </a:srgbClr>
          </a:solidFill>
        </p:grpSpPr>
        <p:sp>
          <p:nvSpPr>
            <p:cNvPr id="30" name="5-Point Star 29"/>
            <p:cNvSpPr/>
            <p:nvPr/>
          </p:nvSpPr>
          <p:spPr>
            <a:xfrm>
              <a:off x="307340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31" name="TextBox 30"/>
            <p:cNvSpPr txBox="1"/>
            <p:nvPr/>
          </p:nvSpPr>
          <p:spPr>
            <a:xfrm>
              <a:off x="3683000" y="876260"/>
              <a:ext cx="2763068"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Winton Park</a:t>
              </a:r>
              <a:r>
                <a:rPr kumimoji="0" lang="en-US" sz="2800" b="0" i="0" u="none" strike="noStrike" cap="none" spc="0" normalizeH="0" dirty="0" smtClean="0">
                  <a:ln>
                    <a:noFill/>
                  </a:ln>
                  <a:solidFill>
                    <a:schemeClr val="bg1"/>
                  </a:solidFill>
                  <a:effectLst/>
                  <a:uFillTx/>
                  <a:latin typeface="Calibri" pitchFamily="34" charset="0"/>
                  <a:sym typeface="Helvetica Light"/>
                </a:rPr>
                <a:t> Drive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32" name="Group 31"/>
          <p:cNvGrpSpPr/>
          <p:nvPr/>
        </p:nvGrpSpPr>
        <p:grpSpPr>
          <a:xfrm>
            <a:off x="9040764" y="438031"/>
            <a:ext cx="3804468" cy="533479"/>
            <a:chOff x="3073400" y="876260"/>
            <a:chExt cx="3804468" cy="533479"/>
          </a:xfrm>
        </p:grpSpPr>
        <p:sp>
          <p:nvSpPr>
            <p:cNvPr id="33" name="5-Point Star 32"/>
            <p:cNvSpPr/>
            <p:nvPr/>
          </p:nvSpPr>
          <p:spPr>
            <a:xfrm>
              <a:off x="3073400" y="914400"/>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34" name="TextBox 33"/>
            <p:cNvSpPr txBox="1"/>
            <p:nvPr/>
          </p:nvSpPr>
          <p:spPr>
            <a:xfrm>
              <a:off x="3683000" y="876260"/>
              <a:ext cx="3194868" cy="533479"/>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Single Family Homes</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35" name="Group 34"/>
          <p:cNvGrpSpPr/>
          <p:nvPr/>
        </p:nvGrpSpPr>
        <p:grpSpPr>
          <a:xfrm>
            <a:off x="9103529" y="4915287"/>
            <a:ext cx="3190070" cy="533479"/>
            <a:chOff x="3073400" y="876260"/>
            <a:chExt cx="3190070" cy="533479"/>
          </a:xfrm>
          <a:solidFill>
            <a:srgbClr val="FFC000">
              <a:alpha val="70000"/>
            </a:srgbClr>
          </a:solidFill>
        </p:grpSpPr>
        <p:sp>
          <p:nvSpPr>
            <p:cNvPr id="36" name="5-Point Star 35"/>
            <p:cNvSpPr/>
            <p:nvPr/>
          </p:nvSpPr>
          <p:spPr>
            <a:xfrm>
              <a:off x="307340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37" name="TextBox 36"/>
            <p:cNvSpPr txBox="1"/>
            <p:nvPr/>
          </p:nvSpPr>
          <p:spPr>
            <a:xfrm>
              <a:off x="3682999" y="876260"/>
              <a:ext cx="2580471"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Small Businesses</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38" name="Group 37"/>
          <p:cNvGrpSpPr/>
          <p:nvPr/>
        </p:nvGrpSpPr>
        <p:grpSpPr>
          <a:xfrm>
            <a:off x="4646509" y="6857921"/>
            <a:ext cx="1330449" cy="533479"/>
            <a:chOff x="2200151" y="914400"/>
            <a:chExt cx="1330449" cy="533479"/>
          </a:xfrm>
          <a:solidFill>
            <a:schemeClr val="accent6">
              <a:lumMod val="75000"/>
              <a:alpha val="70000"/>
            </a:schemeClr>
          </a:solidFill>
        </p:grpSpPr>
        <p:sp>
          <p:nvSpPr>
            <p:cNvPr id="39" name="5-Point Star 38"/>
            <p:cNvSpPr/>
            <p:nvPr/>
          </p:nvSpPr>
          <p:spPr>
            <a:xfrm>
              <a:off x="307340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40" name="TextBox 39"/>
            <p:cNvSpPr txBox="1"/>
            <p:nvPr/>
          </p:nvSpPr>
          <p:spPr>
            <a:xfrm>
              <a:off x="2200151" y="914400"/>
              <a:ext cx="764371"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Site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spTree>
    <p:extLst>
      <p:ext uri="{BB962C8B-B14F-4D97-AF65-F5344CB8AC3E}">
        <p14:creationId xmlns:p14="http://schemas.microsoft.com/office/powerpoint/2010/main" val="129596152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1" name="Picture 5" descr="S:\ART IN PUBLIC PLACES\ADMINISTRATION\INTERNSHIPS\individual files\2017\Zachary Mease\Winton Drive\Google Maps Images\Block.PNG"/>
          <p:cNvPicPr>
            <a:picLocks noChangeAspect="1" noChangeArrowheads="1"/>
          </p:cNvPicPr>
          <p:nvPr/>
        </p:nvPicPr>
        <p:blipFill rotWithShape="1">
          <a:blip r:embed="rId3">
            <a:extLst>
              <a:ext uri="{28A0092B-C50C-407E-A947-70E740481C1C}">
                <a14:useLocalDpi xmlns:a14="http://schemas.microsoft.com/office/drawing/2010/main" val="0"/>
              </a:ext>
            </a:extLst>
          </a:blip>
          <a:srcRect l="15435" t="60433" r="14860"/>
          <a:stretch/>
        </p:blipFill>
        <p:spPr bwMode="auto">
          <a:xfrm>
            <a:off x="1957371" y="694"/>
            <a:ext cx="11068879" cy="4590356"/>
          </a:xfrm>
          <a:prstGeom prst="rect">
            <a:avLst/>
          </a:prstGeom>
          <a:noFill/>
          <a:extLst>
            <a:ext uri="{909E8E84-426E-40dd-AFC4-6F175D3DCCD1}">
              <a14:hiddenFill xmlns:a14="http://schemas.microsoft.com/office/drawing/2010/main">
                <a:solidFill>
                  <a:srgbClr val="FFFFFF"/>
                </a:solidFill>
              </a14:hiddenFill>
            </a:ext>
          </a:extLst>
        </p:spPr>
      </p:pic>
      <p:pic>
        <p:nvPicPr>
          <p:cNvPr id="4099" name="Picture 3" descr="S:\ART IN PUBLIC PLACES\ADMINISTRATION\INTERNSHIPS\individual files\2017\Zachary Mease\Winton Drive\Google Maps Images\Streetview Winton looking East.PNG"/>
          <p:cNvPicPr>
            <a:picLocks noChangeAspect="1" noChangeArrowheads="1"/>
          </p:cNvPicPr>
          <p:nvPr/>
        </p:nvPicPr>
        <p:blipFill rotWithShape="1">
          <a:blip r:embed="rId4">
            <a:extLst>
              <a:ext uri="{28A0092B-C50C-407E-A947-70E740481C1C}">
                <a14:useLocalDpi xmlns:a14="http://schemas.microsoft.com/office/drawing/2010/main" val="0"/>
              </a:ext>
            </a:extLst>
          </a:blip>
          <a:srcRect l="22209" r="35778"/>
          <a:stretch/>
        </p:blipFill>
        <p:spPr bwMode="auto">
          <a:xfrm>
            <a:off x="5321300" y="3352841"/>
            <a:ext cx="3844466" cy="6438167"/>
          </a:xfrm>
          <a:prstGeom prst="rect">
            <a:avLst/>
          </a:prstGeom>
          <a:noFill/>
          <a:extLst>
            <a:ext uri="{909E8E84-426E-40dd-AFC4-6F175D3DCCD1}">
              <a14:hiddenFill xmlns:a14="http://schemas.microsoft.com/office/drawing/2010/main">
                <a:solidFill>
                  <a:srgbClr val="FFFFFF"/>
                </a:solidFill>
              </a14:hiddenFill>
            </a:ext>
          </a:extLst>
        </p:spPr>
      </p:pic>
      <p:pic>
        <p:nvPicPr>
          <p:cNvPr id="4100" name="Picture 4" descr="S:\ART IN PUBLIC PLACES\ADMINISTRATION\INTERNSHIPS\individual files\2017\Zachary Mease\Winton Drive\Google Maps Images\Streetview Winton looking West.PNG"/>
          <p:cNvPicPr>
            <a:picLocks noChangeAspect="1" noChangeArrowheads="1"/>
          </p:cNvPicPr>
          <p:nvPr/>
        </p:nvPicPr>
        <p:blipFill rotWithShape="1">
          <a:blip r:embed="rId5">
            <a:extLst>
              <a:ext uri="{28A0092B-C50C-407E-A947-70E740481C1C}">
                <a14:useLocalDpi xmlns:a14="http://schemas.microsoft.com/office/drawing/2010/main" val="0"/>
              </a:ext>
            </a:extLst>
          </a:blip>
          <a:srcRect l="37118" t="10387" r="31137" b="-1"/>
          <a:stretch/>
        </p:blipFill>
        <p:spPr bwMode="auto">
          <a:xfrm>
            <a:off x="1957371" y="3352841"/>
            <a:ext cx="3363929" cy="6457218"/>
          </a:xfrm>
          <a:prstGeom prst="rect">
            <a:avLst/>
          </a:prstGeom>
          <a:noFill/>
          <a:extLst>
            <a:ext uri="{909E8E84-426E-40dd-AFC4-6F175D3DCCD1}">
              <a14:hiddenFill xmlns:a14="http://schemas.microsoft.com/office/drawing/2010/main">
                <a:solidFill>
                  <a:srgbClr val="FFFFFF"/>
                </a:solidFill>
              </a14:hiddenFill>
            </a:ext>
          </a:extLst>
        </p:spPr>
      </p:pic>
      <p:grpSp>
        <p:nvGrpSpPr>
          <p:cNvPr id="171" name="Group 171"/>
          <p:cNvGrpSpPr/>
          <p:nvPr/>
        </p:nvGrpSpPr>
        <p:grpSpPr>
          <a:xfrm>
            <a:off x="-1879069" y="694"/>
            <a:ext cx="6519535" cy="9752214"/>
            <a:chOff x="4858" y="0"/>
            <a:chExt cx="6519533" cy="9752212"/>
          </a:xfrm>
        </p:grpSpPr>
        <p:sp>
          <p:nvSpPr>
            <p:cNvPr id="169" name="Shape 169"/>
            <p:cNvSpPr/>
            <p:nvPr/>
          </p:nvSpPr>
          <p:spPr>
            <a:xfrm>
              <a:off x="1864611" y="0"/>
              <a:ext cx="1976685" cy="9752212"/>
            </a:xfrm>
            <a:prstGeom prst="rect">
              <a:avLst/>
            </a:prstGeom>
            <a:blipFill rotWithShape="1">
              <a:blip r:embed="rId6"/>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343770" y="2633939"/>
              <a:ext cx="7216789"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WINTON DRIVE</a:t>
              </a:r>
            </a:p>
            <a:p>
              <a:r>
                <a:rPr lang="en-US" dirty="0" smtClean="0"/>
                <a:t>Approaching Site</a:t>
              </a:r>
            </a:p>
            <a:p>
              <a:endParaRPr dirty="0"/>
            </a:p>
          </p:txBody>
        </p:sp>
      </p:grpSp>
      <p:grpSp>
        <p:nvGrpSpPr>
          <p:cNvPr id="29" name="Group 28"/>
          <p:cNvGrpSpPr/>
          <p:nvPr/>
        </p:nvGrpSpPr>
        <p:grpSpPr>
          <a:xfrm>
            <a:off x="9351405" y="6172200"/>
            <a:ext cx="3372668" cy="533479"/>
            <a:chOff x="3073400" y="876260"/>
            <a:chExt cx="3372668" cy="533479"/>
          </a:xfrm>
          <a:solidFill>
            <a:srgbClr val="FFC000">
              <a:alpha val="70000"/>
            </a:srgbClr>
          </a:solidFill>
        </p:grpSpPr>
        <p:sp>
          <p:nvSpPr>
            <p:cNvPr id="30" name="5-Point Star 29"/>
            <p:cNvSpPr/>
            <p:nvPr/>
          </p:nvSpPr>
          <p:spPr>
            <a:xfrm>
              <a:off x="307340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31" name="TextBox 30"/>
            <p:cNvSpPr txBox="1"/>
            <p:nvPr/>
          </p:nvSpPr>
          <p:spPr>
            <a:xfrm>
              <a:off x="3683000" y="876260"/>
              <a:ext cx="2763068"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Winton Park</a:t>
              </a:r>
              <a:r>
                <a:rPr kumimoji="0" lang="en-US" sz="2800" b="0" i="0" u="none" strike="noStrike" cap="none" spc="0" normalizeH="0" dirty="0" smtClean="0">
                  <a:ln>
                    <a:noFill/>
                  </a:ln>
                  <a:solidFill>
                    <a:schemeClr val="bg1"/>
                  </a:solidFill>
                  <a:effectLst/>
                  <a:uFillTx/>
                  <a:latin typeface="Calibri" pitchFamily="34" charset="0"/>
                  <a:sym typeface="Helvetica Light"/>
                </a:rPr>
                <a:t> Drive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35" name="Group 34"/>
          <p:cNvGrpSpPr/>
          <p:nvPr/>
        </p:nvGrpSpPr>
        <p:grpSpPr>
          <a:xfrm>
            <a:off x="9103529" y="4915287"/>
            <a:ext cx="3190070" cy="533479"/>
            <a:chOff x="3073400" y="876260"/>
            <a:chExt cx="3190070" cy="533479"/>
          </a:xfrm>
          <a:solidFill>
            <a:srgbClr val="FFC000">
              <a:alpha val="70000"/>
            </a:srgbClr>
          </a:solidFill>
        </p:grpSpPr>
        <p:sp>
          <p:nvSpPr>
            <p:cNvPr id="36" name="5-Point Star 35"/>
            <p:cNvSpPr/>
            <p:nvPr/>
          </p:nvSpPr>
          <p:spPr>
            <a:xfrm>
              <a:off x="307340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37" name="TextBox 36"/>
            <p:cNvSpPr txBox="1"/>
            <p:nvPr/>
          </p:nvSpPr>
          <p:spPr>
            <a:xfrm>
              <a:off x="3682999" y="876260"/>
              <a:ext cx="2580471"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Small Businesses</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38" name="Group 37"/>
          <p:cNvGrpSpPr/>
          <p:nvPr/>
        </p:nvGrpSpPr>
        <p:grpSpPr>
          <a:xfrm>
            <a:off x="5519758" y="1238249"/>
            <a:ext cx="1330449" cy="533479"/>
            <a:chOff x="2200151" y="914400"/>
            <a:chExt cx="1330449" cy="533479"/>
          </a:xfrm>
          <a:solidFill>
            <a:schemeClr val="accent6">
              <a:lumMod val="75000"/>
              <a:alpha val="70000"/>
            </a:schemeClr>
          </a:solidFill>
        </p:grpSpPr>
        <p:sp>
          <p:nvSpPr>
            <p:cNvPr id="39" name="5-Point Star 38"/>
            <p:cNvSpPr/>
            <p:nvPr/>
          </p:nvSpPr>
          <p:spPr>
            <a:xfrm>
              <a:off x="307340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40" name="TextBox 39"/>
            <p:cNvSpPr txBox="1"/>
            <p:nvPr/>
          </p:nvSpPr>
          <p:spPr>
            <a:xfrm>
              <a:off x="2200151" y="914400"/>
              <a:ext cx="764371"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Site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pic>
        <p:nvPicPr>
          <p:cNvPr id="4098" name="Picture 2" descr="S:\ART IN PUBLIC PLACES\ADMINISTRATION\INTERNSHIPS\individual files\2017\Zachary Mease\Winton Drive\Google Maps Images\Streetview Raines Scenic Drive looking south.PNG"/>
          <p:cNvPicPr>
            <a:picLocks noChangeAspect="1" noChangeArrowheads="1"/>
          </p:cNvPicPr>
          <p:nvPr/>
        </p:nvPicPr>
        <p:blipFill rotWithShape="1">
          <a:blip r:embed="rId7">
            <a:extLst>
              <a:ext uri="{28A0092B-C50C-407E-A947-70E740481C1C}">
                <a14:useLocalDpi xmlns:a14="http://schemas.microsoft.com/office/drawing/2010/main" val="0"/>
              </a:ext>
            </a:extLst>
          </a:blip>
          <a:srcRect l="29701" r="33532"/>
          <a:stretch/>
        </p:blipFill>
        <p:spPr bwMode="auto">
          <a:xfrm>
            <a:off x="9165766" y="3333791"/>
            <a:ext cx="3860484" cy="6457218"/>
          </a:xfrm>
          <a:prstGeom prst="rect">
            <a:avLst/>
          </a:prstGeom>
          <a:noFill/>
          <a:extLst>
            <a:ext uri="{909E8E84-426E-40dd-AFC4-6F175D3DCCD1}">
              <a14:hiddenFill xmlns:a14="http://schemas.microsoft.com/office/drawing/2010/main">
                <a:solidFill>
                  <a:srgbClr val="FFFFFF"/>
                </a:solidFill>
              </a14:hiddenFill>
            </a:ext>
          </a:extLst>
        </p:spPr>
      </p:pic>
      <p:grpSp>
        <p:nvGrpSpPr>
          <p:cNvPr id="6" name="Group 5"/>
          <p:cNvGrpSpPr/>
          <p:nvPr/>
        </p:nvGrpSpPr>
        <p:grpSpPr>
          <a:xfrm>
            <a:off x="3454400" y="4610100"/>
            <a:ext cx="764371" cy="1295479"/>
            <a:chOff x="7910914" y="5791121"/>
            <a:chExt cx="764371" cy="1295479"/>
          </a:xfrm>
          <a:solidFill>
            <a:schemeClr val="accent6">
              <a:lumMod val="75000"/>
              <a:alpha val="70000"/>
            </a:schemeClr>
          </a:solidFill>
        </p:grpSpPr>
        <p:sp>
          <p:nvSpPr>
            <p:cNvPr id="4" name="Down Arrow 3"/>
            <p:cNvSpPr/>
            <p:nvPr/>
          </p:nvSpPr>
          <p:spPr>
            <a:xfrm>
              <a:off x="8102600" y="6534189"/>
              <a:ext cx="381000" cy="552411"/>
            </a:xfrm>
            <a:prstGeom prst="downArrow">
              <a:avLst/>
            </a:prstGeom>
            <a:grpFill/>
            <a:ln w="25400" cap="flat">
              <a:solidFill>
                <a:schemeClr val="bg1"/>
              </a:solidFill>
              <a:prstDash val="solid"/>
              <a:bevel/>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50" name="TextBox 49"/>
            <p:cNvSpPr txBox="1"/>
            <p:nvPr/>
          </p:nvSpPr>
          <p:spPr>
            <a:xfrm>
              <a:off x="7910914" y="5791121"/>
              <a:ext cx="764371"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Site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51" name="Group 50"/>
          <p:cNvGrpSpPr/>
          <p:nvPr/>
        </p:nvGrpSpPr>
        <p:grpSpPr>
          <a:xfrm>
            <a:off x="6621607" y="4981633"/>
            <a:ext cx="764371" cy="1295479"/>
            <a:chOff x="7910914" y="5791121"/>
            <a:chExt cx="764371" cy="1295479"/>
          </a:xfrm>
          <a:solidFill>
            <a:schemeClr val="accent6">
              <a:lumMod val="75000"/>
              <a:alpha val="70000"/>
            </a:schemeClr>
          </a:solidFill>
        </p:grpSpPr>
        <p:sp>
          <p:nvSpPr>
            <p:cNvPr id="52" name="Down Arrow 51"/>
            <p:cNvSpPr/>
            <p:nvPr/>
          </p:nvSpPr>
          <p:spPr>
            <a:xfrm>
              <a:off x="8102600" y="6534189"/>
              <a:ext cx="381000" cy="552411"/>
            </a:xfrm>
            <a:prstGeom prst="downArrow">
              <a:avLst/>
            </a:prstGeom>
            <a:grpFill/>
            <a:ln w="25400" cap="flat">
              <a:solidFill>
                <a:schemeClr val="bg1"/>
              </a:solidFill>
              <a:prstDash val="solid"/>
              <a:bevel/>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53" name="TextBox 52"/>
            <p:cNvSpPr txBox="1"/>
            <p:nvPr/>
          </p:nvSpPr>
          <p:spPr>
            <a:xfrm>
              <a:off x="7910914" y="5791121"/>
              <a:ext cx="764371"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Site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54" name="Group 53"/>
          <p:cNvGrpSpPr/>
          <p:nvPr/>
        </p:nvGrpSpPr>
        <p:grpSpPr>
          <a:xfrm>
            <a:off x="10713822" y="4429222"/>
            <a:ext cx="764371" cy="1295479"/>
            <a:chOff x="7910914" y="5791121"/>
            <a:chExt cx="764371" cy="1295479"/>
          </a:xfrm>
          <a:solidFill>
            <a:schemeClr val="accent6">
              <a:lumMod val="75000"/>
              <a:alpha val="70000"/>
            </a:schemeClr>
          </a:solidFill>
        </p:grpSpPr>
        <p:sp>
          <p:nvSpPr>
            <p:cNvPr id="55" name="Down Arrow 54"/>
            <p:cNvSpPr/>
            <p:nvPr/>
          </p:nvSpPr>
          <p:spPr>
            <a:xfrm>
              <a:off x="8102600" y="6534189"/>
              <a:ext cx="381000" cy="552411"/>
            </a:xfrm>
            <a:prstGeom prst="downArrow">
              <a:avLst/>
            </a:prstGeom>
            <a:grpFill/>
            <a:ln w="25400" cap="flat">
              <a:solidFill>
                <a:schemeClr val="bg1"/>
              </a:solidFill>
              <a:prstDash val="solid"/>
              <a:bevel/>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56" name="TextBox 55"/>
            <p:cNvSpPr txBox="1"/>
            <p:nvPr/>
          </p:nvSpPr>
          <p:spPr>
            <a:xfrm>
              <a:off x="7910914" y="5791121"/>
              <a:ext cx="764371"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Site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57" name="Group 56"/>
          <p:cNvGrpSpPr/>
          <p:nvPr/>
        </p:nvGrpSpPr>
        <p:grpSpPr>
          <a:xfrm rot="2880000">
            <a:off x="8177383" y="283124"/>
            <a:ext cx="889479" cy="581513"/>
            <a:chOff x="8091507" y="6038436"/>
            <a:chExt cx="889479" cy="581513"/>
          </a:xfrm>
          <a:solidFill>
            <a:srgbClr val="FFC000">
              <a:alpha val="70000"/>
            </a:srgbClr>
          </a:solidFill>
        </p:grpSpPr>
        <p:sp>
          <p:nvSpPr>
            <p:cNvPr id="58" name="Down Arrow 57"/>
            <p:cNvSpPr/>
            <p:nvPr/>
          </p:nvSpPr>
          <p:spPr>
            <a:xfrm>
              <a:off x="8091507" y="6067538"/>
              <a:ext cx="381000" cy="552411"/>
            </a:xfrm>
            <a:prstGeom prst="downArrow">
              <a:avLst/>
            </a:prstGeom>
            <a:grpFill/>
            <a:ln w="25400" cap="flat">
              <a:solidFill>
                <a:schemeClr val="bg1"/>
              </a:solidFill>
              <a:prstDash val="solid"/>
              <a:bevel/>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59" name="TextBox 58"/>
            <p:cNvSpPr txBox="1"/>
            <p:nvPr/>
          </p:nvSpPr>
          <p:spPr>
            <a:xfrm>
              <a:off x="8598800" y="6038436"/>
              <a:ext cx="382186"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A</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66" name="Group 65"/>
          <p:cNvGrpSpPr/>
          <p:nvPr/>
        </p:nvGrpSpPr>
        <p:grpSpPr>
          <a:xfrm rot="19189070">
            <a:off x="5098584" y="214462"/>
            <a:ext cx="846879" cy="605431"/>
            <a:chOff x="7625628" y="6014518"/>
            <a:chExt cx="846879" cy="605431"/>
          </a:xfrm>
          <a:solidFill>
            <a:srgbClr val="FFC000">
              <a:alpha val="70000"/>
            </a:srgbClr>
          </a:solidFill>
        </p:grpSpPr>
        <p:sp>
          <p:nvSpPr>
            <p:cNvPr id="67" name="Down Arrow 66"/>
            <p:cNvSpPr/>
            <p:nvPr/>
          </p:nvSpPr>
          <p:spPr>
            <a:xfrm>
              <a:off x="8091507" y="6067538"/>
              <a:ext cx="381000" cy="552411"/>
            </a:xfrm>
            <a:prstGeom prst="downArrow">
              <a:avLst/>
            </a:prstGeom>
            <a:grpFill/>
            <a:ln w="25400" cap="flat">
              <a:solidFill>
                <a:schemeClr val="bg1"/>
              </a:solidFill>
              <a:prstDash val="solid"/>
              <a:bevel/>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68" name="TextBox 67"/>
            <p:cNvSpPr txBox="1"/>
            <p:nvPr/>
          </p:nvSpPr>
          <p:spPr>
            <a:xfrm>
              <a:off x="7625628" y="6014518"/>
              <a:ext cx="382186"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C</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69" name="Group 68"/>
          <p:cNvGrpSpPr/>
          <p:nvPr/>
        </p:nvGrpSpPr>
        <p:grpSpPr>
          <a:xfrm rot="13612475">
            <a:off x="4644550" y="2412993"/>
            <a:ext cx="818555" cy="648942"/>
            <a:chOff x="8091507" y="5971007"/>
            <a:chExt cx="818555" cy="648942"/>
          </a:xfrm>
          <a:solidFill>
            <a:srgbClr val="FFC000">
              <a:alpha val="70000"/>
            </a:srgbClr>
          </a:solidFill>
        </p:grpSpPr>
        <p:sp>
          <p:nvSpPr>
            <p:cNvPr id="70" name="Down Arrow 69"/>
            <p:cNvSpPr/>
            <p:nvPr/>
          </p:nvSpPr>
          <p:spPr>
            <a:xfrm>
              <a:off x="8091507" y="6067538"/>
              <a:ext cx="381000" cy="552411"/>
            </a:xfrm>
            <a:prstGeom prst="downArrow">
              <a:avLst/>
            </a:prstGeom>
            <a:grpFill/>
            <a:ln w="25400" cap="flat">
              <a:solidFill>
                <a:schemeClr val="bg1"/>
              </a:solidFill>
              <a:prstDash val="solid"/>
              <a:bevel/>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71" name="TextBox 70"/>
            <p:cNvSpPr txBox="1"/>
            <p:nvPr/>
          </p:nvSpPr>
          <p:spPr>
            <a:xfrm>
              <a:off x="8527876" y="5971007"/>
              <a:ext cx="382186"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B</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sp>
        <p:nvSpPr>
          <p:cNvPr id="72" name="TextBox 71"/>
          <p:cNvSpPr txBox="1"/>
          <p:nvPr/>
        </p:nvSpPr>
        <p:spPr>
          <a:xfrm>
            <a:off x="2159000" y="8974776"/>
            <a:ext cx="382185" cy="533479"/>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A</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sp>
        <p:nvSpPr>
          <p:cNvPr id="74" name="TextBox 73"/>
          <p:cNvSpPr txBox="1"/>
          <p:nvPr/>
        </p:nvSpPr>
        <p:spPr>
          <a:xfrm>
            <a:off x="5570427" y="8974776"/>
            <a:ext cx="382185" cy="533479"/>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B</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sp>
        <p:nvSpPr>
          <p:cNvPr id="75" name="TextBox 74"/>
          <p:cNvSpPr txBox="1"/>
          <p:nvPr/>
        </p:nvSpPr>
        <p:spPr>
          <a:xfrm>
            <a:off x="9369636" y="8974776"/>
            <a:ext cx="382185" cy="533479"/>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C</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spTree>
    <p:extLst>
      <p:ext uri="{BB962C8B-B14F-4D97-AF65-F5344CB8AC3E}">
        <p14:creationId xmlns:p14="http://schemas.microsoft.com/office/powerpoint/2010/main" val="32020216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69"/>
          <p:cNvSpPr/>
          <p:nvPr/>
        </p:nvSpPr>
        <p:spPr>
          <a:xfrm>
            <a:off x="438088" y="457200"/>
            <a:ext cx="12128623" cy="8839199"/>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51" name="Shape 151"/>
          <p:cNvSpPr/>
          <p:nvPr/>
        </p:nvSpPr>
        <p:spPr>
          <a:xfrm>
            <a:off x="6812527" y="6634143"/>
            <a:ext cx="4673234"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100">
                <a:solidFill>
                  <a:srgbClr val="FFFFFF"/>
                </a:solidFill>
                <a:latin typeface="Calibri"/>
                <a:ea typeface="Calibri"/>
                <a:cs typeface="Calibri"/>
                <a:sym typeface="Calibri"/>
              </a:defRPr>
            </a:lvl1pPr>
          </a:lstStyle>
          <a:p>
            <a:r>
              <a:t>Jacksonville: Where Florida </a:t>
            </a:r>
          </a:p>
        </p:txBody>
      </p:sp>
      <p:pic>
        <p:nvPicPr>
          <p:cNvPr id="2050" name="Picture 2" descr="S:\ART IN PUBLIC PLACES\PUBLIC ART\APP in progress\BJP Courthouse\Courthouse\Virtual Tour images\IMAG4039.jpg"/>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colorTemperature colorTemp="7200"/>
                    </a14:imgEffect>
                    <a14:imgEffect>
                      <a14:brightnessContrast contrast="20000"/>
                    </a14:imgEffect>
                  </a14:imgLayer>
                </a14:imgProps>
              </a:ext>
              <a:ext uri="{28A0092B-C50C-407E-A947-70E740481C1C}">
                <a14:useLocalDpi xmlns:a14="http://schemas.microsoft.com/office/drawing/2010/main" val="0"/>
              </a:ext>
            </a:extLst>
          </a:blip>
          <a:srcRect l="13680" r="13680" b="41297"/>
          <a:stretch/>
        </p:blipFill>
        <p:spPr bwMode="auto">
          <a:xfrm>
            <a:off x="438087" y="3657600"/>
            <a:ext cx="12128624" cy="4831071"/>
          </a:xfrm>
          <a:prstGeom prst="rect">
            <a:avLst/>
          </a:prstGeom>
          <a:noFill/>
          <a:extLst>
            <a:ext uri="{909E8E84-426E-40dd-AFC4-6F175D3DCCD1}">
              <a14:hiddenFill xmlns:a14="http://schemas.microsoft.com/office/drawing/2010/main">
                <a:solidFill>
                  <a:srgbClr val="FFFFFF"/>
                </a:solidFill>
              </a14:hiddenFill>
            </a:ext>
          </a:extLst>
        </p:spPr>
      </p:pic>
      <p:sp>
        <p:nvSpPr>
          <p:cNvPr id="6" name="Shape 155"/>
          <p:cNvSpPr/>
          <p:nvPr/>
        </p:nvSpPr>
        <p:spPr>
          <a:xfrm rot="21594238">
            <a:off x="4978407"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COURTHOUSE</a:t>
            </a:r>
          </a:p>
        </p:txBody>
      </p:sp>
    </p:spTree>
    <p:extLst>
      <p:ext uri="{BB962C8B-B14F-4D97-AF65-F5344CB8AC3E}">
        <p14:creationId xmlns:p14="http://schemas.microsoft.com/office/powerpoint/2010/main" val="4156547040"/>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S:\ART IN PUBLIC PLACES\ADMINISTRATION\INTERNSHIPS\individual files\2017\Zachary Mease\Winton Drive\Google Maps Images\Site Long.PNG"/>
          <p:cNvPicPr>
            <a:picLocks noChangeAspect="1" noChangeArrowheads="1"/>
          </p:cNvPicPr>
          <p:nvPr/>
        </p:nvPicPr>
        <p:blipFill rotWithShape="1">
          <a:blip r:embed="rId3">
            <a:extLst>
              <a:ext uri="{28A0092B-C50C-407E-A947-70E740481C1C}">
                <a14:useLocalDpi xmlns:a14="http://schemas.microsoft.com/office/drawing/2010/main" val="0"/>
              </a:ext>
            </a:extLst>
          </a:blip>
          <a:srcRect l="11653" t="-501" r="7398" b="501"/>
          <a:stretch/>
        </p:blipFill>
        <p:spPr bwMode="auto">
          <a:xfrm>
            <a:off x="1752789" y="-76200"/>
            <a:ext cx="11252012" cy="4191000"/>
          </a:xfrm>
          <a:prstGeom prst="rect">
            <a:avLst/>
          </a:prstGeom>
          <a:noFill/>
          <a:extLst>
            <a:ext uri="{909E8E84-426E-40dd-AFC4-6F175D3DCCD1}">
              <a14:hiddenFill xmlns:a14="http://schemas.microsoft.com/office/drawing/2010/main">
                <a:solidFill>
                  <a:srgbClr val="FFFFFF"/>
                </a:solidFill>
              </a14:hiddenFill>
            </a:ext>
          </a:extLst>
        </p:spPr>
      </p:pic>
      <p:grpSp>
        <p:nvGrpSpPr>
          <p:cNvPr id="171" name="Group 171"/>
          <p:cNvGrpSpPr/>
          <p:nvPr/>
        </p:nvGrpSpPr>
        <p:grpSpPr>
          <a:xfrm>
            <a:off x="-1879069" y="694"/>
            <a:ext cx="6519535" cy="9752214"/>
            <a:chOff x="4858" y="0"/>
            <a:chExt cx="6519533" cy="9752212"/>
          </a:xfrm>
        </p:grpSpPr>
        <p:sp>
          <p:nvSpPr>
            <p:cNvPr id="169" name="Shape 169"/>
            <p:cNvSpPr/>
            <p:nvPr/>
          </p:nvSpPr>
          <p:spPr>
            <a:xfrm>
              <a:off x="1864611" y="0"/>
              <a:ext cx="1976685" cy="9752212"/>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343770" y="2633939"/>
              <a:ext cx="7216789"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WINTON DRIVE</a:t>
              </a:r>
            </a:p>
            <a:p>
              <a:r>
                <a:rPr lang="en-US" dirty="0" smtClean="0"/>
                <a:t>Site</a:t>
              </a:r>
            </a:p>
            <a:p>
              <a:endParaRPr dirty="0"/>
            </a:p>
          </p:txBody>
        </p:sp>
      </p:grpSp>
      <p:grpSp>
        <p:nvGrpSpPr>
          <p:cNvPr id="38" name="Group 37"/>
          <p:cNvGrpSpPr/>
          <p:nvPr/>
        </p:nvGrpSpPr>
        <p:grpSpPr>
          <a:xfrm>
            <a:off x="6993723" y="1914078"/>
            <a:ext cx="1434767" cy="533479"/>
            <a:chOff x="3073400" y="914399"/>
            <a:chExt cx="1434767" cy="533479"/>
          </a:xfrm>
          <a:solidFill>
            <a:schemeClr val="accent6">
              <a:lumMod val="75000"/>
              <a:alpha val="70000"/>
            </a:schemeClr>
          </a:solidFill>
        </p:grpSpPr>
        <p:sp>
          <p:nvSpPr>
            <p:cNvPr id="39" name="5-Point Star 38"/>
            <p:cNvSpPr/>
            <p:nvPr/>
          </p:nvSpPr>
          <p:spPr>
            <a:xfrm>
              <a:off x="307340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40" name="TextBox 39"/>
            <p:cNvSpPr txBox="1"/>
            <p:nvPr/>
          </p:nvSpPr>
          <p:spPr>
            <a:xfrm>
              <a:off x="3743796" y="914399"/>
              <a:ext cx="764371"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Site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69" name="Group 68"/>
          <p:cNvGrpSpPr/>
          <p:nvPr/>
        </p:nvGrpSpPr>
        <p:grpSpPr>
          <a:xfrm rot="14024331">
            <a:off x="5838317" y="2315446"/>
            <a:ext cx="818555" cy="648942"/>
            <a:chOff x="8091507" y="5971007"/>
            <a:chExt cx="818555" cy="648942"/>
          </a:xfrm>
          <a:solidFill>
            <a:srgbClr val="FFC000">
              <a:alpha val="70000"/>
            </a:srgbClr>
          </a:solidFill>
        </p:grpSpPr>
        <p:sp>
          <p:nvSpPr>
            <p:cNvPr id="70" name="Down Arrow 69"/>
            <p:cNvSpPr/>
            <p:nvPr/>
          </p:nvSpPr>
          <p:spPr>
            <a:xfrm>
              <a:off x="8091507" y="6067538"/>
              <a:ext cx="381000" cy="552411"/>
            </a:xfrm>
            <a:prstGeom prst="downArrow">
              <a:avLst/>
            </a:prstGeom>
            <a:grpFill/>
            <a:ln w="25400" cap="flat">
              <a:solidFill>
                <a:schemeClr val="bg1"/>
              </a:solidFill>
              <a:prstDash val="solid"/>
              <a:bevel/>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71" name="TextBox 70"/>
            <p:cNvSpPr txBox="1"/>
            <p:nvPr/>
          </p:nvSpPr>
          <p:spPr>
            <a:xfrm>
              <a:off x="8527876" y="5971007"/>
              <a:ext cx="382186"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A</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pic>
        <p:nvPicPr>
          <p:cNvPr id="1026" name="Picture 2" descr="S:\ART IN PUBLIC PLACES\ADMINISTRATION\INTERNSHIPS\individual files\2017\Zachary Mease\Winton Drive\Google Maps Images\Streetview Island Looking East.PNG"/>
          <p:cNvPicPr>
            <a:picLocks noChangeAspect="1" noChangeArrowheads="1"/>
          </p:cNvPicPr>
          <p:nvPr/>
        </p:nvPicPr>
        <p:blipFill rotWithShape="1">
          <a:blip r:embed="rId5">
            <a:extLst>
              <a:ext uri="{28A0092B-C50C-407E-A947-70E740481C1C}">
                <a14:useLocalDpi xmlns:a14="http://schemas.microsoft.com/office/drawing/2010/main" val="0"/>
              </a:ext>
            </a:extLst>
          </a:blip>
          <a:srcRect l="6374" r="6374"/>
          <a:stretch/>
        </p:blipFill>
        <p:spPr bwMode="auto">
          <a:xfrm>
            <a:off x="1957371" y="4114800"/>
            <a:ext cx="11047429" cy="5638108"/>
          </a:xfrm>
          <a:prstGeom prst="rect">
            <a:avLst/>
          </a:prstGeom>
          <a:noFill/>
          <a:extLst>
            <a:ext uri="{909E8E84-426E-40dd-AFC4-6F175D3DCCD1}">
              <a14:hiddenFill xmlns:a14="http://schemas.microsoft.com/office/drawing/2010/main">
                <a:solidFill>
                  <a:srgbClr val="FFFFFF"/>
                </a:solidFill>
              </a14:hiddenFill>
            </a:ext>
          </a:extLst>
        </p:spPr>
      </p:pic>
      <p:sp>
        <p:nvSpPr>
          <p:cNvPr id="44" name="TextBox 43"/>
          <p:cNvSpPr txBox="1"/>
          <p:nvPr/>
        </p:nvSpPr>
        <p:spPr>
          <a:xfrm>
            <a:off x="2159000" y="8974776"/>
            <a:ext cx="382185" cy="533479"/>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A</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spTree>
    <p:extLst>
      <p:ext uri="{BB962C8B-B14F-4D97-AF65-F5344CB8AC3E}">
        <p14:creationId xmlns:p14="http://schemas.microsoft.com/office/powerpoint/2010/main" val="195262643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descr="S:\ART IN PUBLIC PLACES\ADMINISTRATION\INTERNSHIPS\individual files\2017\Zachary Mease\Winton Drive\Google Maps Images\Site Long.PNG"/>
          <p:cNvPicPr>
            <a:picLocks noChangeAspect="1" noChangeArrowheads="1"/>
          </p:cNvPicPr>
          <p:nvPr/>
        </p:nvPicPr>
        <p:blipFill rotWithShape="1">
          <a:blip r:embed="rId3">
            <a:extLst>
              <a:ext uri="{28A0092B-C50C-407E-A947-70E740481C1C}">
                <a14:useLocalDpi xmlns:a14="http://schemas.microsoft.com/office/drawing/2010/main" val="0"/>
              </a:ext>
            </a:extLst>
          </a:blip>
          <a:srcRect l="11653" t="-501" r="7398" b="501"/>
          <a:stretch/>
        </p:blipFill>
        <p:spPr bwMode="auto">
          <a:xfrm>
            <a:off x="1752789" y="-76200"/>
            <a:ext cx="11252012" cy="4191000"/>
          </a:xfrm>
          <a:prstGeom prst="rect">
            <a:avLst/>
          </a:prstGeom>
          <a:noFill/>
          <a:extLst>
            <a:ext uri="{909E8E84-426E-40dd-AFC4-6F175D3DCCD1}">
              <a14:hiddenFill xmlns:a14="http://schemas.microsoft.com/office/drawing/2010/main">
                <a:solidFill>
                  <a:srgbClr val="FFFFFF"/>
                </a:solidFill>
              </a14:hiddenFill>
            </a:ext>
          </a:extLst>
        </p:spPr>
      </p:pic>
      <p:grpSp>
        <p:nvGrpSpPr>
          <p:cNvPr id="171" name="Group 171"/>
          <p:cNvGrpSpPr/>
          <p:nvPr/>
        </p:nvGrpSpPr>
        <p:grpSpPr>
          <a:xfrm>
            <a:off x="-1879069" y="694"/>
            <a:ext cx="6519535" cy="9752214"/>
            <a:chOff x="4858" y="0"/>
            <a:chExt cx="6519533" cy="9752212"/>
          </a:xfrm>
        </p:grpSpPr>
        <p:sp>
          <p:nvSpPr>
            <p:cNvPr id="169" name="Shape 169"/>
            <p:cNvSpPr/>
            <p:nvPr/>
          </p:nvSpPr>
          <p:spPr>
            <a:xfrm>
              <a:off x="1864611" y="0"/>
              <a:ext cx="1976685" cy="9752212"/>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343770" y="2633939"/>
              <a:ext cx="7216789"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WINTON DRIVE</a:t>
              </a:r>
            </a:p>
            <a:p>
              <a:r>
                <a:rPr lang="en-US" dirty="0" smtClean="0"/>
                <a:t>Site</a:t>
              </a:r>
            </a:p>
            <a:p>
              <a:endParaRPr dirty="0"/>
            </a:p>
          </p:txBody>
        </p:sp>
      </p:grpSp>
      <p:pic>
        <p:nvPicPr>
          <p:cNvPr id="19" name="Picture 3" descr="S:\ART IN PUBLIC PLACES\ADMINISTRATION\INTERNSHIPS\individual files\2017\Zachary Mease\Winton Drive\Google Maps Images\Streetview Island looking West.PNG"/>
          <p:cNvPicPr>
            <a:picLocks noChangeAspect="1" noChangeArrowheads="1"/>
          </p:cNvPicPr>
          <p:nvPr/>
        </p:nvPicPr>
        <p:blipFill rotWithShape="1">
          <a:blip r:embed="rId5">
            <a:extLst>
              <a:ext uri="{28A0092B-C50C-407E-A947-70E740481C1C}">
                <a14:useLocalDpi xmlns:a14="http://schemas.microsoft.com/office/drawing/2010/main" val="0"/>
              </a:ext>
            </a:extLst>
          </a:blip>
          <a:srcRect l="8963" t="5484" r="80" b="13361"/>
          <a:stretch/>
        </p:blipFill>
        <p:spPr bwMode="auto">
          <a:xfrm>
            <a:off x="1957371" y="4114800"/>
            <a:ext cx="11047429" cy="5638108"/>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6045200" y="1875939"/>
            <a:ext cx="1405723" cy="533479"/>
            <a:chOff x="2124877" y="876260"/>
            <a:chExt cx="1405723" cy="533479"/>
          </a:xfrm>
          <a:solidFill>
            <a:schemeClr val="accent6">
              <a:lumMod val="75000"/>
              <a:alpha val="70000"/>
            </a:schemeClr>
          </a:solidFill>
        </p:grpSpPr>
        <p:sp>
          <p:nvSpPr>
            <p:cNvPr id="23" name="5-Point Star 22"/>
            <p:cNvSpPr/>
            <p:nvPr/>
          </p:nvSpPr>
          <p:spPr>
            <a:xfrm>
              <a:off x="307340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4" name="TextBox 23"/>
            <p:cNvSpPr txBox="1"/>
            <p:nvPr/>
          </p:nvSpPr>
          <p:spPr>
            <a:xfrm>
              <a:off x="2124877" y="876260"/>
              <a:ext cx="764371"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Site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25" name="Group 24"/>
          <p:cNvGrpSpPr/>
          <p:nvPr/>
        </p:nvGrpSpPr>
        <p:grpSpPr>
          <a:xfrm rot="4391675">
            <a:off x="7978484" y="1694828"/>
            <a:ext cx="818555" cy="648942"/>
            <a:chOff x="8091507" y="5971007"/>
            <a:chExt cx="818555" cy="648942"/>
          </a:xfrm>
          <a:solidFill>
            <a:srgbClr val="FFC000">
              <a:alpha val="70000"/>
            </a:srgbClr>
          </a:solidFill>
        </p:grpSpPr>
        <p:sp>
          <p:nvSpPr>
            <p:cNvPr id="26" name="Down Arrow 25"/>
            <p:cNvSpPr/>
            <p:nvPr/>
          </p:nvSpPr>
          <p:spPr>
            <a:xfrm>
              <a:off x="8091507" y="6067538"/>
              <a:ext cx="381000" cy="552411"/>
            </a:xfrm>
            <a:prstGeom prst="downArrow">
              <a:avLst/>
            </a:prstGeom>
            <a:grpFill/>
            <a:ln w="25400" cap="flat">
              <a:solidFill>
                <a:schemeClr val="bg1"/>
              </a:solidFill>
              <a:prstDash val="solid"/>
              <a:bevel/>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7" name="TextBox 26"/>
            <p:cNvSpPr txBox="1"/>
            <p:nvPr/>
          </p:nvSpPr>
          <p:spPr>
            <a:xfrm>
              <a:off x="8527876" y="5971007"/>
              <a:ext cx="382186"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A</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sp>
        <p:nvSpPr>
          <p:cNvPr id="28" name="TextBox 27"/>
          <p:cNvSpPr txBox="1"/>
          <p:nvPr/>
        </p:nvSpPr>
        <p:spPr>
          <a:xfrm>
            <a:off x="2159000" y="8974776"/>
            <a:ext cx="382185" cy="533479"/>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A</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spTree>
    <p:extLst>
      <p:ext uri="{BB962C8B-B14F-4D97-AF65-F5344CB8AC3E}">
        <p14:creationId xmlns:p14="http://schemas.microsoft.com/office/powerpoint/2010/main" val="96161696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6" descr="S:\ART IN PUBLIC PLACES\ADMINISTRATION\INTERNSHIPS\individual files\2017\Zachary Mease\Winton Drive\Google Maps Images\Site Long.PNG"/>
          <p:cNvPicPr>
            <a:picLocks noChangeAspect="1" noChangeArrowheads="1"/>
          </p:cNvPicPr>
          <p:nvPr/>
        </p:nvPicPr>
        <p:blipFill rotWithShape="1">
          <a:blip r:embed="rId3">
            <a:extLst>
              <a:ext uri="{28A0092B-C50C-407E-A947-70E740481C1C}">
                <a14:useLocalDpi xmlns:a14="http://schemas.microsoft.com/office/drawing/2010/main" val="0"/>
              </a:ext>
            </a:extLst>
          </a:blip>
          <a:srcRect l="11653" t="-501" r="7398" b="501"/>
          <a:stretch/>
        </p:blipFill>
        <p:spPr bwMode="auto">
          <a:xfrm>
            <a:off x="1752789" y="-76200"/>
            <a:ext cx="11252012" cy="4191000"/>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p:cNvGrpSpPr/>
          <p:nvPr/>
        </p:nvGrpSpPr>
        <p:grpSpPr>
          <a:xfrm>
            <a:off x="6993723" y="1914078"/>
            <a:ext cx="1434767" cy="533479"/>
            <a:chOff x="3073400" y="914399"/>
            <a:chExt cx="1434767" cy="533479"/>
          </a:xfrm>
          <a:solidFill>
            <a:schemeClr val="accent6">
              <a:lumMod val="75000"/>
              <a:alpha val="70000"/>
            </a:schemeClr>
          </a:solidFill>
        </p:grpSpPr>
        <p:sp>
          <p:nvSpPr>
            <p:cNvPr id="23" name="5-Point Star 22"/>
            <p:cNvSpPr/>
            <p:nvPr/>
          </p:nvSpPr>
          <p:spPr>
            <a:xfrm>
              <a:off x="307340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4" name="TextBox 23"/>
            <p:cNvSpPr txBox="1"/>
            <p:nvPr/>
          </p:nvSpPr>
          <p:spPr>
            <a:xfrm>
              <a:off x="3743796" y="914399"/>
              <a:ext cx="764371"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Site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25" name="Group 24"/>
          <p:cNvGrpSpPr/>
          <p:nvPr/>
        </p:nvGrpSpPr>
        <p:grpSpPr>
          <a:xfrm rot="19530743">
            <a:off x="6400219" y="1357157"/>
            <a:ext cx="818555" cy="648942"/>
            <a:chOff x="8091507" y="5971007"/>
            <a:chExt cx="818555" cy="648942"/>
          </a:xfrm>
          <a:solidFill>
            <a:srgbClr val="FFC000">
              <a:alpha val="70000"/>
            </a:srgbClr>
          </a:solidFill>
        </p:grpSpPr>
        <p:sp>
          <p:nvSpPr>
            <p:cNvPr id="26" name="Down Arrow 25"/>
            <p:cNvSpPr/>
            <p:nvPr/>
          </p:nvSpPr>
          <p:spPr>
            <a:xfrm>
              <a:off x="8091507" y="6067538"/>
              <a:ext cx="381000" cy="552411"/>
            </a:xfrm>
            <a:prstGeom prst="downArrow">
              <a:avLst/>
            </a:prstGeom>
            <a:grpFill/>
            <a:ln w="25400" cap="flat">
              <a:solidFill>
                <a:schemeClr val="bg1"/>
              </a:solidFill>
              <a:prstDash val="solid"/>
              <a:bevel/>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7" name="TextBox 26"/>
            <p:cNvSpPr txBox="1"/>
            <p:nvPr/>
          </p:nvSpPr>
          <p:spPr>
            <a:xfrm>
              <a:off x="8527876" y="5971007"/>
              <a:ext cx="382186"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A</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171" name="Group 171"/>
          <p:cNvGrpSpPr/>
          <p:nvPr/>
        </p:nvGrpSpPr>
        <p:grpSpPr>
          <a:xfrm>
            <a:off x="-1879069" y="694"/>
            <a:ext cx="6519535" cy="9752214"/>
            <a:chOff x="4858" y="0"/>
            <a:chExt cx="6519533" cy="9752212"/>
          </a:xfrm>
        </p:grpSpPr>
        <p:sp>
          <p:nvSpPr>
            <p:cNvPr id="169" name="Shape 169"/>
            <p:cNvSpPr/>
            <p:nvPr/>
          </p:nvSpPr>
          <p:spPr>
            <a:xfrm>
              <a:off x="1864611" y="0"/>
              <a:ext cx="1976685" cy="9752212"/>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343770" y="2633939"/>
              <a:ext cx="7216789"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WINTON DRIVE</a:t>
              </a:r>
            </a:p>
            <a:p>
              <a:r>
                <a:rPr lang="en-US" dirty="0" smtClean="0"/>
                <a:t>Site</a:t>
              </a:r>
            </a:p>
            <a:p>
              <a:endParaRPr dirty="0"/>
            </a:p>
          </p:txBody>
        </p:sp>
      </p:grpSp>
      <p:pic>
        <p:nvPicPr>
          <p:cNvPr id="20" name="Picture 4" descr="S:\ART IN PUBLIC PLACES\ADMINISTRATION\INTERNSHIPS\individual files\2017\Zachary Mease\Winton Drive\Google Maps Images\Streetview Island.PNG"/>
          <p:cNvPicPr>
            <a:picLocks noChangeAspect="1" noChangeArrowheads="1"/>
          </p:cNvPicPr>
          <p:nvPr/>
        </p:nvPicPr>
        <p:blipFill rotWithShape="1">
          <a:blip r:embed="rId5">
            <a:extLst>
              <a:ext uri="{28A0092B-C50C-407E-A947-70E740481C1C}">
                <a14:useLocalDpi xmlns:a14="http://schemas.microsoft.com/office/drawing/2010/main" val="0"/>
              </a:ext>
            </a:extLst>
          </a:blip>
          <a:srcRect l="5641" t="13383" r="13289"/>
          <a:stretch/>
        </p:blipFill>
        <p:spPr bwMode="auto">
          <a:xfrm>
            <a:off x="1957372" y="4114800"/>
            <a:ext cx="11047430" cy="5638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7027792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69"/>
          <p:cNvSpPr/>
          <p:nvPr/>
        </p:nvSpPr>
        <p:spPr>
          <a:xfrm>
            <a:off x="438088" y="457200"/>
            <a:ext cx="12128623" cy="8839199"/>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51" name="Shape 151"/>
          <p:cNvSpPr/>
          <p:nvPr/>
        </p:nvSpPr>
        <p:spPr>
          <a:xfrm>
            <a:off x="6812527" y="6634143"/>
            <a:ext cx="4673234"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100">
                <a:solidFill>
                  <a:srgbClr val="FFFFFF"/>
                </a:solidFill>
                <a:latin typeface="Calibri"/>
                <a:ea typeface="Calibri"/>
                <a:cs typeface="Calibri"/>
                <a:sym typeface="Calibri"/>
              </a:defRPr>
            </a:lvl1pPr>
          </a:lstStyle>
          <a:p>
            <a:r>
              <a:t>Jacksonville: Where Florida </a:t>
            </a:r>
          </a:p>
        </p:txBody>
      </p:sp>
      <p:sp>
        <p:nvSpPr>
          <p:cNvPr id="152" name="Shape 152"/>
          <p:cNvSpPr/>
          <p:nvPr/>
        </p:nvSpPr>
        <p:spPr>
          <a:xfrm>
            <a:off x="7876415" y="6450954"/>
            <a:ext cx="2806104" cy="469901"/>
          </a:xfrm>
          <a:prstGeom prst="rect">
            <a:avLst/>
          </a:prstGeom>
          <a:ln w="12700">
            <a:miter lim="400000"/>
          </a:ln>
          <a:extLst>
            <a:ext uri="{C572A759-6A51-4108-AA02-DFA0A04FC94B}">
              <ma14:wrappingTextBoxFlag xmlns:ma14="http://schemas.microsoft.com/office/mac/drawingml/2011/main" val="1"/>
            </a:ext>
          </a:extLst>
        </p:spPr>
        <p:txBody>
          <a:bodyPr wrap="none" lIns="50800" tIns="50800" rIns="50800" bIns="50800" anchor="ctr">
            <a:spAutoFit/>
          </a:bodyPr>
          <a:lstStyle>
            <a:lvl1pPr>
              <a:defRPr sz="2100">
                <a:solidFill>
                  <a:srgbClr val="FFFFFF"/>
                </a:solidFill>
                <a:latin typeface="Calibri"/>
                <a:ea typeface="Calibri"/>
                <a:cs typeface="Calibri"/>
                <a:sym typeface="Calibri"/>
              </a:defRPr>
            </a:lvl1pPr>
          </a:lstStyle>
          <a:p>
            <a:r>
              <a:t>Arts &amp; Culture Begins.</a:t>
            </a:r>
          </a:p>
        </p:txBody>
      </p:sp>
      <p:sp>
        <p:nvSpPr>
          <p:cNvPr id="155" name="Shape 155"/>
          <p:cNvSpPr/>
          <p:nvPr/>
        </p:nvSpPr>
        <p:spPr>
          <a:xfrm rot="21594238">
            <a:off x="1092209" y="-1358825"/>
            <a:ext cx="10896586"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nSpc>
                <a:spcPct val="70000"/>
              </a:lnSpc>
              <a:defRPr sz="6000" b="1">
                <a:ln w="7619">
                  <a:solidFill>
                    <a:srgbClr val="FFFFFF"/>
                  </a:solidFill>
                </a:ln>
                <a:noFill/>
                <a:latin typeface="Calibri"/>
                <a:ea typeface="Calibri"/>
                <a:cs typeface="Calibri"/>
                <a:sym typeface="Calibri"/>
              </a:defRPr>
            </a:pPr>
            <a:r>
              <a:rPr lang="en-US" dirty="0" smtClean="0"/>
              <a:t>BOB HAYES SPORTS COMPLEX &amp; LEGENDS COMMUNITY CENTER</a:t>
            </a:r>
            <a:endParaRPr dirty="0"/>
          </a:p>
        </p:txBody>
      </p:sp>
      <p:sp>
        <p:nvSpPr>
          <p:cNvPr id="2" name="AutoShape 2" descr="Displaying Screen Shot 2017-02-03 at 3.40.19 PM.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isplaying Screen Shot 2017-02-03 at 3.40.19 PM.p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027" name="Picture 3" descr="S:\ART IN PUBLIC PLACES\ADMINISTRATION\INTERNSHIPS\individual files\2017\Zachary Mease\Bob Hayes Sports Complex and Legends Recreation Center\Google Maps Images\Block Wide.PNG"/>
          <p:cNvPicPr>
            <a:picLocks noChangeAspect="1" noChangeArrowheads="1"/>
          </p:cNvPicPr>
          <p:nvPr/>
        </p:nvPicPr>
        <p:blipFill rotWithShape="1">
          <a:blip r:embed="rId3">
            <a:extLst>
              <a:ext uri="{28A0092B-C50C-407E-A947-70E740481C1C}">
                <a14:useLocalDpi xmlns:a14="http://schemas.microsoft.com/office/drawing/2010/main" val="0"/>
              </a:ext>
            </a:extLst>
          </a:blip>
          <a:srcRect l="14655" t="6944" r="14655" b="17778"/>
          <a:stretch/>
        </p:blipFill>
        <p:spPr bwMode="auto">
          <a:xfrm>
            <a:off x="438088" y="3143250"/>
            <a:ext cx="12128624" cy="51625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8363327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69"/>
          <p:cNvSpPr/>
          <p:nvPr/>
        </p:nvSpPr>
        <p:spPr>
          <a:xfrm>
            <a:off x="0" y="0"/>
            <a:ext cx="13004800" cy="9753600"/>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55" name="Shape 155"/>
          <p:cNvSpPr/>
          <p:nvPr/>
        </p:nvSpPr>
        <p:spPr>
          <a:xfrm rot="21594238">
            <a:off x="4221858"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BOB HAYES &amp; LEGENDS</a:t>
            </a:r>
          </a:p>
          <a:p>
            <a:pPr algn="l">
              <a:lnSpc>
                <a:spcPct val="70000"/>
              </a:lnSpc>
              <a:defRPr sz="6000" b="1">
                <a:ln w="7619">
                  <a:solidFill>
                    <a:srgbClr val="FFFFFF"/>
                  </a:solidFill>
                </a:ln>
                <a:noFill/>
                <a:latin typeface="Calibri"/>
                <a:ea typeface="Calibri"/>
                <a:cs typeface="Calibri"/>
                <a:sym typeface="Calibri"/>
              </a:defRPr>
            </a:pPr>
            <a:r>
              <a:rPr lang="en-US" dirty="0" smtClean="0"/>
              <a:t>Usage</a:t>
            </a:r>
            <a:endParaRPr dirty="0"/>
          </a:p>
        </p:txBody>
      </p:sp>
      <p:sp>
        <p:nvSpPr>
          <p:cNvPr id="2" name="AutoShape 2" descr="Displaying Screen Shot 2017-02-03 at 3.40.19 PM.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isplaying Screen Shot 2017-02-03 at 3.40.19 PM.p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4" name="TextBox 13"/>
          <p:cNvSpPr txBox="1"/>
          <p:nvPr/>
        </p:nvSpPr>
        <p:spPr>
          <a:xfrm>
            <a:off x="1244600" y="3200400"/>
            <a:ext cx="9601200" cy="2318583"/>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Local and regional events</a:t>
            </a: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Summer camps</a:t>
            </a: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Local and regional athletics</a:t>
            </a:r>
            <a:endParaRPr lang="en-US" baseline="0" dirty="0" smtClean="0">
              <a:solidFill>
                <a:schemeClr val="bg1"/>
              </a:solidFill>
            </a:endParaRP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a:solidFill>
                  <a:schemeClr val="bg1"/>
                </a:solidFill>
              </a:rPr>
              <a:t>E</a:t>
            </a:r>
            <a:r>
              <a:rPr lang="en-US" dirty="0" smtClean="0">
                <a:solidFill>
                  <a:schemeClr val="bg1"/>
                </a:solidFill>
              </a:rPr>
              <a:t>mergency shelter</a:t>
            </a:r>
            <a:endParaRPr kumimoji="0" lang="en-US" sz="3600" b="0" i="0" u="none" strike="noStrike" cap="none" spc="0" normalizeH="0" baseline="0" dirty="0">
              <a:ln>
                <a:noFill/>
              </a:ln>
              <a:solidFill>
                <a:schemeClr val="bg1"/>
              </a:solidFill>
              <a:effectLst/>
              <a:uFillTx/>
              <a:sym typeface="Helvetica Light"/>
            </a:endParaRPr>
          </a:p>
        </p:txBody>
      </p:sp>
    </p:spTree>
    <p:extLst>
      <p:ext uri="{BB962C8B-B14F-4D97-AF65-F5344CB8AC3E}">
        <p14:creationId xmlns:p14="http://schemas.microsoft.com/office/powerpoint/2010/main" val="2514033518"/>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hape 169"/>
          <p:cNvSpPr/>
          <p:nvPr/>
        </p:nvSpPr>
        <p:spPr>
          <a:xfrm>
            <a:off x="0" y="0"/>
            <a:ext cx="13004800" cy="9753600"/>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2" name="AutoShape 2" descr="Displaying Screen Shot 2017-02-03 at 3.40.19 PM.png"/>
          <p:cNvSpPr>
            <a:spLocks noChangeAspect="1" noChangeArrowheads="1"/>
          </p:cNvSpPr>
          <p:nvPr/>
        </p:nvSpPr>
        <p:spPr bwMode="auto">
          <a:xfrm>
            <a:off x="63500" y="-13652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3" name="AutoShape 4" descr="Displaying Screen Shot 2017-02-03 at 3.40.19 PM.png"/>
          <p:cNvSpPr>
            <a:spLocks noChangeAspect="1" noChangeArrowheads="1"/>
          </p:cNvSpPr>
          <p:nvPr/>
        </p:nvSpPr>
        <p:spPr bwMode="auto">
          <a:xfrm>
            <a:off x="215900" y="158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18" name="Shape 155"/>
          <p:cNvSpPr/>
          <p:nvPr/>
        </p:nvSpPr>
        <p:spPr>
          <a:xfrm rot="21594238">
            <a:off x="4221858"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BOB HAYES &amp; LEGENDS</a:t>
            </a:r>
          </a:p>
          <a:p>
            <a:pPr algn="l">
              <a:lnSpc>
                <a:spcPct val="70000"/>
              </a:lnSpc>
              <a:defRPr sz="6000" b="1">
                <a:ln w="7619">
                  <a:solidFill>
                    <a:srgbClr val="FFFFFF"/>
                  </a:solidFill>
                </a:ln>
                <a:noFill/>
                <a:latin typeface="Calibri"/>
                <a:ea typeface="Calibri"/>
                <a:cs typeface="Calibri"/>
                <a:sym typeface="Calibri"/>
              </a:defRPr>
            </a:pPr>
            <a:r>
              <a:rPr lang="en-US" dirty="0" smtClean="0"/>
              <a:t>Amenities</a:t>
            </a:r>
            <a:endParaRPr dirty="0"/>
          </a:p>
        </p:txBody>
      </p:sp>
      <p:sp>
        <p:nvSpPr>
          <p:cNvPr id="7" name="TextBox 6"/>
          <p:cNvSpPr txBox="1"/>
          <p:nvPr/>
        </p:nvSpPr>
        <p:spPr>
          <a:xfrm>
            <a:off x="1244600" y="3200400"/>
            <a:ext cx="9601200" cy="398057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Soccer Fields</a:t>
            </a: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Football Field</a:t>
            </a: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Indoor Basketball Court</a:t>
            </a: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Elevated Track</a:t>
            </a: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dirty="0" smtClean="0">
                <a:solidFill>
                  <a:schemeClr val="bg1"/>
                </a:solidFill>
              </a:rPr>
              <a:t>Kitchen</a:t>
            </a: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kumimoji="0" lang="en-US" sz="3600" b="0" i="0" u="none" strike="noStrike" cap="none" spc="0" normalizeH="0" baseline="0" dirty="0" smtClean="0">
                <a:ln>
                  <a:noFill/>
                </a:ln>
                <a:solidFill>
                  <a:schemeClr val="bg1"/>
                </a:solidFill>
                <a:effectLst/>
                <a:uFillTx/>
                <a:sym typeface="Helvetica Light"/>
              </a:rPr>
              <a:t>Community</a:t>
            </a:r>
            <a:r>
              <a:rPr kumimoji="0" lang="en-US" sz="3600" b="0" i="0" u="none" strike="noStrike" cap="none" spc="0" normalizeH="0" dirty="0" smtClean="0">
                <a:ln>
                  <a:noFill/>
                </a:ln>
                <a:solidFill>
                  <a:schemeClr val="bg1"/>
                </a:solidFill>
                <a:effectLst/>
                <a:uFillTx/>
                <a:sym typeface="Helvetica Light"/>
              </a:rPr>
              <a:t> Center</a:t>
            </a:r>
          </a:p>
          <a:p>
            <a:pPr marL="571500" marR="0" indent="-571500" algn="l" defTabSz="584200" rtl="0" fontAlgn="auto" latinLnBrk="0" hangingPunct="0">
              <a:lnSpc>
                <a:spcPct val="100000"/>
              </a:lnSpc>
              <a:spcBef>
                <a:spcPts val="0"/>
              </a:spcBef>
              <a:spcAft>
                <a:spcPts val="0"/>
              </a:spcAft>
              <a:buClrTx/>
              <a:buSzTx/>
              <a:buFont typeface="Arial" pitchFamily="34" charset="0"/>
              <a:buChar char="•"/>
              <a:tabLst/>
            </a:pPr>
            <a:r>
              <a:rPr lang="en-US" baseline="0" dirty="0" smtClean="0">
                <a:solidFill>
                  <a:schemeClr val="bg1"/>
                </a:solidFill>
              </a:rPr>
              <a:t>Computer Labs</a:t>
            </a:r>
          </a:p>
        </p:txBody>
      </p:sp>
    </p:spTree>
    <p:extLst>
      <p:ext uri="{BB962C8B-B14F-4D97-AF65-F5344CB8AC3E}">
        <p14:creationId xmlns:p14="http://schemas.microsoft.com/office/powerpoint/2010/main" val="2839213387"/>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69"/>
          <p:cNvSpPr/>
          <p:nvPr/>
        </p:nvSpPr>
        <p:spPr>
          <a:xfrm>
            <a:off x="0" y="0"/>
            <a:ext cx="13004800" cy="9753600"/>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34" name="Shape 155"/>
          <p:cNvSpPr/>
          <p:nvPr/>
        </p:nvSpPr>
        <p:spPr>
          <a:xfrm rot="21594238">
            <a:off x="4978407"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BOB HAYES &amp; LEGENDS</a:t>
            </a:r>
          </a:p>
          <a:p>
            <a:pPr algn="l">
              <a:lnSpc>
                <a:spcPct val="70000"/>
              </a:lnSpc>
              <a:defRPr sz="6000" b="1">
                <a:ln w="7619">
                  <a:solidFill>
                    <a:srgbClr val="FFFFFF"/>
                  </a:solidFill>
                </a:ln>
                <a:noFill/>
                <a:latin typeface="Calibri"/>
                <a:ea typeface="Calibri"/>
                <a:cs typeface="Calibri"/>
                <a:sym typeface="Calibri"/>
              </a:defRPr>
            </a:pPr>
            <a:r>
              <a:rPr lang="en-US" dirty="0" smtClean="0"/>
              <a:t>Site Info &amp; Contacts</a:t>
            </a:r>
            <a:endParaRPr dirty="0"/>
          </a:p>
        </p:txBody>
      </p:sp>
      <p:sp>
        <p:nvSpPr>
          <p:cNvPr id="5" name="TextBox 4"/>
          <p:cNvSpPr txBox="1"/>
          <p:nvPr/>
        </p:nvSpPr>
        <p:spPr>
          <a:xfrm>
            <a:off x="1092200" y="3153489"/>
            <a:ext cx="4953000" cy="1087477"/>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5130 </a:t>
            </a:r>
            <a:r>
              <a:rPr lang="en-US" sz="3200" dirty="0" err="1">
                <a:solidFill>
                  <a:schemeClr val="bg1"/>
                </a:solidFill>
                <a:latin typeface="Calibri" pitchFamily="34" charset="0"/>
              </a:rPr>
              <a:t>Soutel</a:t>
            </a:r>
            <a:r>
              <a:rPr lang="en-US" sz="3200" dirty="0">
                <a:solidFill>
                  <a:schemeClr val="bg1"/>
                </a:solidFill>
                <a:latin typeface="Calibri" pitchFamily="34" charset="0"/>
              </a:rPr>
              <a:t> Drive,  Jacksonville,  FL   </a:t>
            </a:r>
            <a:r>
              <a:rPr lang="en-US" sz="3200" dirty="0" smtClean="0">
                <a:solidFill>
                  <a:schemeClr val="bg1"/>
                </a:solidFill>
                <a:latin typeface="Calibri" pitchFamily="34" charset="0"/>
              </a:rPr>
              <a:t>32208</a:t>
            </a:r>
            <a:endParaRPr lang="en-US" sz="3200" dirty="0">
              <a:solidFill>
                <a:schemeClr val="bg1"/>
              </a:solidFill>
              <a:latin typeface="Calibri" pitchFamily="34" charset="0"/>
            </a:endParaRPr>
          </a:p>
        </p:txBody>
      </p:sp>
      <p:sp>
        <p:nvSpPr>
          <p:cNvPr id="6" name="TextBox 5"/>
          <p:cNvSpPr txBox="1"/>
          <p:nvPr/>
        </p:nvSpPr>
        <p:spPr>
          <a:xfrm>
            <a:off x="1092200" y="4320064"/>
            <a:ext cx="3108561" cy="595035"/>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Planning District 5</a:t>
            </a:r>
            <a:endParaRPr lang="en-US" sz="3200" dirty="0">
              <a:solidFill>
                <a:schemeClr val="bg1"/>
              </a:solidFill>
              <a:latin typeface="Calibri" pitchFamily="34" charset="0"/>
            </a:endParaRPr>
          </a:p>
        </p:txBody>
      </p:sp>
      <p:sp>
        <p:nvSpPr>
          <p:cNvPr id="7" name="TextBox 6"/>
          <p:cNvSpPr txBox="1"/>
          <p:nvPr/>
        </p:nvSpPr>
        <p:spPr>
          <a:xfrm>
            <a:off x="1079500" y="4968122"/>
            <a:ext cx="3108561" cy="595035"/>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Council District 10</a:t>
            </a:r>
            <a:endParaRPr lang="en-US" sz="3200" dirty="0">
              <a:solidFill>
                <a:schemeClr val="bg1"/>
              </a:solidFill>
              <a:latin typeface="Calibri" pitchFamily="34" charset="0"/>
            </a:endParaRPr>
          </a:p>
        </p:txBody>
      </p:sp>
      <p:sp>
        <p:nvSpPr>
          <p:cNvPr id="8" name="TextBox 7"/>
          <p:cNvSpPr txBox="1"/>
          <p:nvPr/>
        </p:nvSpPr>
        <p:spPr>
          <a:xfrm>
            <a:off x="1079500" y="5673694"/>
            <a:ext cx="3645534" cy="1087477"/>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Council Member:</a:t>
            </a:r>
          </a:p>
          <a:p>
            <a:pPr algn="l"/>
            <a:r>
              <a:rPr lang="en-US" sz="3200" dirty="0" smtClean="0">
                <a:solidFill>
                  <a:schemeClr val="bg1"/>
                </a:solidFill>
                <a:latin typeface="Calibri" pitchFamily="34" charset="0"/>
              </a:rPr>
              <a:t>Reginald Brown</a:t>
            </a:r>
            <a:endParaRPr lang="en-US" sz="3200" dirty="0">
              <a:solidFill>
                <a:schemeClr val="bg1"/>
              </a:solidFill>
              <a:latin typeface="Calibri" pitchFamily="34" charset="0"/>
            </a:endParaRPr>
          </a:p>
        </p:txBody>
      </p:sp>
      <p:sp>
        <p:nvSpPr>
          <p:cNvPr id="9" name="TextBox 8"/>
          <p:cNvSpPr txBox="1"/>
          <p:nvPr/>
        </p:nvSpPr>
        <p:spPr>
          <a:xfrm>
            <a:off x="1079500" y="6934200"/>
            <a:ext cx="3645534" cy="1087477"/>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Assistant:</a:t>
            </a:r>
          </a:p>
          <a:p>
            <a:pPr algn="l"/>
            <a:r>
              <a:rPr lang="en-US" sz="3200" dirty="0" err="1">
                <a:solidFill>
                  <a:schemeClr val="bg1"/>
                </a:solidFill>
                <a:latin typeface="Calibri" pitchFamily="34" charset="0"/>
              </a:rPr>
              <a:t>Gerrie</a:t>
            </a:r>
            <a:r>
              <a:rPr lang="en-US" sz="3200" dirty="0">
                <a:solidFill>
                  <a:schemeClr val="bg1"/>
                </a:solidFill>
                <a:latin typeface="Calibri" pitchFamily="34" charset="0"/>
              </a:rPr>
              <a:t> Ford-Hardin</a:t>
            </a:r>
          </a:p>
        </p:txBody>
      </p:sp>
      <p:sp>
        <p:nvSpPr>
          <p:cNvPr id="10" name="TextBox 9"/>
          <p:cNvSpPr txBox="1"/>
          <p:nvPr/>
        </p:nvSpPr>
        <p:spPr>
          <a:xfrm>
            <a:off x="6502400" y="2999602"/>
            <a:ext cx="5638800" cy="6135013"/>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Council Members at Large:</a:t>
            </a:r>
          </a:p>
          <a:p>
            <a:pPr algn="l"/>
            <a:r>
              <a:rPr lang="en-US" sz="3200" dirty="0" smtClean="0">
                <a:solidFill>
                  <a:schemeClr val="bg1"/>
                </a:solidFill>
                <a:latin typeface="Calibri" pitchFamily="34" charset="0"/>
              </a:rPr>
              <a:t>Anna Lopez-</a:t>
            </a:r>
            <a:r>
              <a:rPr lang="en-US" sz="3200" dirty="0" err="1" smtClean="0">
                <a:solidFill>
                  <a:schemeClr val="bg1"/>
                </a:solidFill>
                <a:latin typeface="Calibri" pitchFamily="34" charset="0"/>
              </a:rPr>
              <a:t>Brosche</a:t>
            </a:r>
            <a:endParaRPr lang="en-US" sz="3200" dirty="0" smtClean="0">
              <a:solidFill>
                <a:schemeClr val="bg1"/>
              </a:solidFill>
              <a:latin typeface="Calibri" pitchFamily="34" charset="0"/>
            </a:endParaRPr>
          </a:p>
          <a:p>
            <a:pPr algn="l"/>
            <a:r>
              <a:rPr lang="en-US" sz="2400" dirty="0" smtClean="0">
                <a:solidFill>
                  <a:schemeClr val="bg1"/>
                </a:solidFill>
                <a:latin typeface="Calibri" pitchFamily="34" charset="0"/>
              </a:rPr>
              <a:t>Assistant: </a:t>
            </a:r>
            <a:r>
              <a:rPr lang="en-US" sz="2400" dirty="0" err="1" smtClean="0">
                <a:solidFill>
                  <a:schemeClr val="bg1"/>
                </a:solidFill>
                <a:latin typeface="Calibri" pitchFamily="34" charset="0"/>
              </a:rPr>
              <a:t>Jeneen</a:t>
            </a:r>
            <a:r>
              <a:rPr lang="en-US" sz="2400" dirty="0" smtClean="0">
                <a:solidFill>
                  <a:schemeClr val="bg1"/>
                </a:solidFill>
                <a:latin typeface="Calibri" pitchFamily="34" charset="0"/>
              </a:rPr>
              <a:t> Sanders</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Vice President </a:t>
            </a:r>
            <a:r>
              <a:rPr lang="en-US" sz="3200" dirty="0" err="1" smtClean="0">
                <a:solidFill>
                  <a:schemeClr val="bg1"/>
                </a:solidFill>
                <a:latin typeface="Calibri" pitchFamily="34" charset="0"/>
              </a:rPr>
              <a:t>Crescimbeni</a:t>
            </a:r>
            <a:endParaRPr lang="en-US" sz="3200" dirty="0" smtClean="0">
              <a:solidFill>
                <a:schemeClr val="bg1"/>
              </a:solidFill>
              <a:latin typeface="Calibri" pitchFamily="34" charset="0"/>
            </a:endParaRPr>
          </a:p>
          <a:p>
            <a:pPr algn="l"/>
            <a:r>
              <a:rPr lang="en-US" sz="2400" dirty="0" smtClean="0">
                <a:solidFill>
                  <a:schemeClr val="bg1"/>
                </a:solidFill>
                <a:latin typeface="Calibri" pitchFamily="34" charset="0"/>
              </a:rPr>
              <a:t>Assistant: Nikki Evans</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Tommy </a:t>
            </a:r>
            <a:r>
              <a:rPr lang="en-US" sz="3200" dirty="0" err="1" smtClean="0">
                <a:solidFill>
                  <a:schemeClr val="bg1"/>
                </a:solidFill>
                <a:latin typeface="Calibri" pitchFamily="34" charset="0"/>
              </a:rPr>
              <a:t>Hazouri</a:t>
            </a:r>
            <a:endParaRPr lang="en-US" sz="3200" dirty="0" smtClean="0">
              <a:solidFill>
                <a:schemeClr val="bg1"/>
              </a:solidFill>
              <a:latin typeface="Calibri" pitchFamily="34" charset="0"/>
            </a:endParaRPr>
          </a:p>
          <a:p>
            <a:pPr algn="l"/>
            <a:r>
              <a:rPr lang="en-US" sz="2400" dirty="0" smtClean="0">
                <a:solidFill>
                  <a:schemeClr val="bg1"/>
                </a:solidFill>
                <a:latin typeface="Calibri" pitchFamily="34" charset="0"/>
              </a:rPr>
              <a:t>Assistant: </a:t>
            </a:r>
            <a:r>
              <a:rPr lang="en-US" sz="2400" dirty="0" err="1" smtClean="0">
                <a:solidFill>
                  <a:schemeClr val="bg1"/>
                </a:solidFill>
                <a:latin typeface="Calibri" pitchFamily="34" charset="0"/>
              </a:rPr>
              <a:t>Haleigh</a:t>
            </a:r>
            <a:r>
              <a:rPr lang="en-US" sz="2400" dirty="0" smtClean="0">
                <a:solidFill>
                  <a:schemeClr val="bg1"/>
                </a:solidFill>
                <a:latin typeface="Calibri" pitchFamily="34" charset="0"/>
              </a:rPr>
              <a:t> Hutchinson</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Greg Anderson</a:t>
            </a:r>
          </a:p>
          <a:p>
            <a:pPr algn="l"/>
            <a:r>
              <a:rPr lang="en-US" sz="2400" dirty="0" smtClean="0">
                <a:solidFill>
                  <a:schemeClr val="bg1"/>
                </a:solidFill>
                <a:latin typeface="Calibri" pitchFamily="34" charset="0"/>
              </a:rPr>
              <a:t>Assistant: Leeann </a:t>
            </a:r>
            <a:r>
              <a:rPr lang="en-US" sz="2400" dirty="0" err="1" smtClean="0">
                <a:solidFill>
                  <a:schemeClr val="bg1"/>
                </a:solidFill>
                <a:latin typeface="Calibri" pitchFamily="34" charset="0"/>
              </a:rPr>
              <a:t>Kreig</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Samuel Newby</a:t>
            </a:r>
          </a:p>
          <a:p>
            <a:pPr algn="l"/>
            <a:r>
              <a:rPr lang="en-US" sz="2400" dirty="0" smtClean="0">
                <a:solidFill>
                  <a:schemeClr val="bg1"/>
                </a:solidFill>
                <a:latin typeface="Calibri" pitchFamily="34" charset="0"/>
              </a:rPr>
              <a:t>Assistant: Chiquita Moore</a:t>
            </a:r>
            <a:endParaRPr lang="en-US" sz="2400" dirty="0">
              <a:solidFill>
                <a:schemeClr val="bg1"/>
              </a:solidFill>
              <a:latin typeface="Calibri" pitchFamily="34" charset="0"/>
            </a:endParaRPr>
          </a:p>
        </p:txBody>
      </p:sp>
    </p:spTree>
    <p:extLst>
      <p:ext uri="{BB962C8B-B14F-4D97-AF65-F5344CB8AC3E}">
        <p14:creationId xmlns:p14="http://schemas.microsoft.com/office/powerpoint/2010/main" val="1043906710"/>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3" name="image1.jpg"/>
          <p:cNvPicPr>
            <a:picLocks noChangeAspect="1"/>
          </p:cNvPicPr>
          <p:nvPr/>
        </p:nvPicPr>
        <p:blipFill>
          <a:blip r:embed="rId3">
            <a:extLst/>
          </a:blip>
          <a:stretch>
            <a:fillRect/>
          </a:stretch>
        </p:blipFill>
        <p:spPr>
          <a:xfrm>
            <a:off x="9906226" y="8696960"/>
            <a:ext cx="1036772" cy="997035"/>
          </a:xfrm>
          <a:prstGeom prst="rect">
            <a:avLst/>
          </a:prstGeom>
          <a:ln w="12700">
            <a:miter lim="400000"/>
          </a:ln>
        </p:spPr>
      </p:pic>
      <p:pic>
        <p:nvPicPr>
          <p:cNvPr id="164" name="image10.png"/>
          <p:cNvPicPr>
            <a:picLocks noChangeAspect="1"/>
          </p:cNvPicPr>
          <p:nvPr/>
        </p:nvPicPr>
        <p:blipFill>
          <a:blip r:embed="rId4">
            <a:extLst/>
          </a:blip>
          <a:stretch>
            <a:fillRect/>
          </a:stretch>
        </p:blipFill>
        <p:spPr>
          <a:xfrm>
            <a:off x="10945706" y="8726762"/>
            <a:ext cx="1632826" cy="810092"/>
          </a:xfrm>
          <a:prstGeom prst="rect">
            <a:avLst/>
          </a:prstGeom>
          <a:ln w="12700">
            <a:miter lim="400000"/>
          </a:ln>
        </p:spPr>
      </p:pic>
      <p:pic>
        <p:nvPicPr>
          <p:cNvPr id="165" name="image11.jpg"/>
          <p:cNvPicPr>
            <a:picLocks noChangeAspect="1"/>
          </p:cNvPicPr>
          <p:nvPr/>
        </p:nvPicPr>
        <p:blipFill>
          <a:blip r:embed="rId5">
            <a:extLst/>
          </a:blip>
          <a:srcRect r="8428"/>
          <a:stretch>
            <a:fillRect/>
          </a:stretch>
        </p:blipFill>
        <p:spPr>
          <a:xfrm>
            <a:off x="8659029" y="8726762"/>
            <a:ext cx="1311318" cy="848023"/>
          </a:xfrm>
          <a:prstGeom prst="rect">
            <a:avLst/>
          </a:prstGeom>
          <a:ln w="12700">
            <a:miter lim="400000"/>
          </a:ln>
        </p:spPr>
      </p:pic>
      <p:sp>
        <p:nvSpPr>
          <p:cNvPr id="167" name="Shape 167"/>
          <p:cNvSpPr>
            <a:spLocks noGrp="1"/>
          </p:cNvSpPr>
          <p:nvPr>
            <p:ph type="sldNum" sz="quarter" idx="2"/>
          </p:nvPr>
        </p:nvSpPr>
        <p:spPr>
          <a:xfrm>
            <a:off x="12105251" y="9114114"/>
            <a:ext cx="249310" cy="37134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57</a:t>
            </a:fld>
            <a:endParaRPr/>
          </a:p>
        </p:txBody>
      </p:sp>
      <p:grpSp>
        <p:nvGrpSpPr>
          <p:cNvPr id="171" name="Group 171"/>
          <p:cNvGrpSpPr/>
          <p:nvPr/>
        </p:nvGrpSpPr>
        <p:grpSpPr>
          <a:xfrm>
            <a:off x="-1879708" y="694"/>
            <a:ext cx="6519535" cy="9752214"/>
            <a:chOff x="4219" y="0"/>
            <a:chExt cx="6519533" cy="9752213"/>
          </a:xfrm>
        </p:grpSpPr>
        <p:sp>
          <p:nvSpPr>
            <p:cNvPr id="169" name="Shape 169"/>
            <p:cNvSpPr/>
            <p:nvPr/>
          </p:nvSpPr>
          <p:spPr>
            <a:xfrm>
              <a:off x="1864611" y="0"/>
              <a:ext cx="1976685" cy="9752213"/>
            </a:xfrm>
            <a:prstGeom prst="rect">
              <a:avLst/>
            </a:prstGeom>
            <a:blipFill rotWithShape="1">
              <a:blip r:embed="rId6"/>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725408" y="2252939"/>
              <a:ext cx="7978788"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BOB HAYES &amp; LEGENDS</a:t>
              </a:r>
            </a:p>
            <a:p>
              <a:r>
                <a:rPr lang="en-US" dirty="0" smtClean="0"/>
                <a:t>Neighborhood</a:t>
              </a:r>
            </a:p>
            <a:p>
              <a:endParaRPr dirty="0"/>
            </a:p>
          </p:txBody>
        </p:sp>
      </p:grpSp>
      <p:pic>
        <p:nvPicPr>
          <p:cNvPr id="2050" name="Picture 2" descr="S:\ART IN PUBLIC PLACES\ADMINISTRATION\INTERNSHIPS\individual files\2017\Zachary Mease\Winton Drive\Google Maps Images\City.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957371" y="0"/>
            <a:ext cx="7421562" cy="627856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17"/>
          <p:cNvSpPr/>
          <p:nvPr/>
        </p:nvSpPr>
        <p:spPr>
          <a:xfrm>
            <a:off x="2921000" y="914400"/>
            <a:ext cx="214329" cy="188763"/>
          </a:xfrm>
          <a:prstGeom prst="rect">
            <a:avLst/>
          </a:prstGeom>
          <a:noFill/>
          <a:ln w="50800" cap="flat">
            <a:solidFill>
              <a:srgbClr val="FFC000"/>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cxnSp>
        <p:nvCxnSpPr>
          <p:cNvPr id="4" name="Straight Connector 3"/>
          <p:cNvCxnSpPr/>
          <p:nvPr/>
        </p:nvCxnSpPr>
        <p:spPr>
          <a:xfrm flipH="1" flipV="1">
            <a:off x="2921000" y="1103163"/>
            <a:ext cx="2358455" cy="8650438"/>
          </a:xfrm>
          <a:prstGeom prst="line">
            <a:avLst/>
          </a:prstGeom>
          <a:noFill/>
          <a:ln w="50800" cap="flat">
            <a:solidFill>
              <a:srgbClr val="FFC000"/>
            </a:solidFill>
            <a:prstDash val="solid"/>
            <a:bevel/>
          </a:ln>
          <a:effectLst/>
          <a:sp3d/>
        </p:spPr>
        <p:style>
          <a:lnRef idx="0">
            <a:scrgbClr r="0" g="0" b="0"/>
          </a:lnRef>
          <a:fillRef idx="0">
            <a:scrgbClr r="0" g="0" b="0"/>
          </a:fillRef>
          <a:effectRef idx="0">
            <a:scrgbClr r="0" g="0" b="0"/>
          </a:effectRef>
          <a:fontRef idx="none"/>
        </p:style>
      </p:cxnSp>
      <p:cxnSp>
        <p:nvCxnSpPr>
          <p:cNvPr id="20" name="Straight Connector 19"/>
          <p:cNvCxnSpPr/>
          <p:nvPr/>
        </p:nvCxnSpPr>
        <p:spPr>
          <a:xfrm flipH="1" flipV="1">
            <a:off x="3135329" y="914400"/>
            <a:ext cx="9869472" cy="2224881"/>
          </a:xfrm>
          <a:prstGeom prst="line">
            <a:avLst/>
          </a:prstGeom>
          <a:noFill/>
          <a:ln w="50800" cap="flat">
            <a:solidFill>
              <a:srgbClr val="FFC000"/>
            </a:solidFill>
            <a:prstDash val="solid"/>
            <a:bevel/>
          </a:ln>
          <a:effectLst/>
          <a:sp3d/>
        </p:spPr>
        <p:style>
          <a:lnRef idx="0">
            <a:scrgbClr r="0" g="0" b="0"/>
          </a:lnRef>
          <a:fillRef idx="0">
            <a:scrgbClr r="0" g="0" b="0"/>
          </a:fillRef>
          <a:effectRef idx="0">
            <a:scrgbClr r="0" g="0" b="0"/>
          </a:effectRef>
          <a:fontRef idx="none"/>
        </p:style>
      </p:cxnSp>
      <p:grpSp>
        <p:nvGrpSpPr>
          <p:cNvPr id="23" name="Group 22"/>
          <p:cNvGrpSpPr/>
          <p:nvPr/>
        </p:nvGrpSpPr>
        <p:grpSpPr>
          <a:xfrm>
            <a:off x="8289917" y="7277141"/>
            <a:ext cx="1330449" cy="533479"/>
            <a:chOff x="2200151" y="914400"/>
            <a:chExt cx="1330449" cy="533479"/>
          </a:xfrm>
          <a:solidFill>
            <a:schemeClr val="accent6">
              <a:lumMod val="75000"/>
              <a:alpha val="70000"/>
            </a:schemeClr>
          </a:solidFill>
        </p:grpSpPr>
        <p:sp>
          <p:nvSpPr>
            <p:cNvPr id="24" name="5-Point Star 23"/>
            <p:cNvSpPr/>
            <p:nvPr/>
          </p:nvSpPr>
          <p:spPr>
            <a:xfrm>
              <a:off x="307340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5" name="TextBox 24"/>
            <p:cNvSpPr txBox="1"/>
            <p:nvPr/>
          </p:nvSpPr>
          <p:spPr>
            <a:xfrm>
              <a:off x="2200151" y="914400"/>
              <a:ext cx="764371"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Site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pic>
        <p:nvPicPr>
          <p:cNvPr id="2" name="Picture 2" descr="S:\ART IN PUBLIC PLACES\ADMINISTRATION\INTERNSHIPS\individual files\2017\Zachary Mease\Bob Hayes Sports Complex and Legends Recreation Center\Google Maps Images\Neighborhood.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279455" y="3139281"/>
            <a:ext cx="7725346" cy="6614319"/>
          </a:xfrm>
          <a:prstGeom prst="rect">
            <a:avLst/>
          </a:prstGeom>
          <a:noFill/>
          <a:ln w="50800">
            <a:solidFill>
              <a:srgbClr val="FFC000"/>
            </a:solidFill>
          </a:ln>
          <a:extLst>
            <a:ext uri="{909E8E84-426E-40dd-AFC4-6F175D3DCCD1}">
              <a14:hiddenFill xmlns:a14="http://schemas.microsoft.com/office/drawing/2010/main">
                <a:solidFill>
                  <a:srgbClr val="FFFFFF"/>
                </a:solidFill>
              </a14:hiddenFill>
            </a:ext>
          </a:extLst>
        </p:spPr>
      </p:pic>
      <p:sp>
        <p:nvSpPr>
          <p:cNvPr id="21" name="TextBox 20"/>
          <p:cNvSpPr txBox="1"/>
          <p:nvPr/>
        </p:nvSpPr>
        <p:spPr>
          <a:xfrm rot="1876779">
            <a:off x="10707325" y="6762837"/>
            <a:ext cx="665551" cy="533479"/>
          </a:xfrm>
          <a:prstGeom prst="rect">
            <a:avLst/>
          </a:prstGeom>
          <a:solidFill>
            <a:schemeClr val="accent6">
              <a:lumMod val="75000"/>
              <a:alpha val="70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Site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sp>
        <p:nvSpPr>
          <p:cNvPr id="3" name="Right Brace 2"/>
          <p:cNvSpPr/>
          <p:nvPr/>
        </p:nvSpPr>
        <p:spPr>
          <a:xfrm rot="1971113">
            <a:off x="9868317" y="5290019"/>
            <a:ext cx="871355" cy="2552741"/>
          </a:xfrm>
          <a:prstGeom prst="rightBrace">
            <a:avLst/>
          </a:prstGeom>
          <a:noFill/>
          <a:ln w="50800" cap="flat">
            <a:solidFill>
              <a:schemeClr val="accent6">
                <a:lumMod val="75000"/>
                <a:alpha val="80000"/>
              </a:schemeClr>
            </a:solidFill>
            <a:prstDash val="solid"/>
            <a:bevel/>
          </a:ln>
          <a:effectLst>
            <a:outerShdw blurRad="38100" dist="25400" dir="5400000" rotWithShape="0">
              <a:srgbClr val="000000">
                <a:alpha val="50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91439" tIns="45719" rIns="91439" bIns="45719" numCol="1" spcCol="38100" rtlCol="0" anchor="t">
            <a:noAutofit/>
          </a:bodyPr>
          <a:lstStyle/>
          <a:p>
            <a:pPr marL="0" marR="0" indent="0" algn="l" defTabSz="914400" rtl="0" fontAlgn="auto" latinLnBrk="1" hangingPunct="0">
              <a:lnSpc>
                <a:spcPct val="100000"/>
              </a:lnSpc>
              <a:spcBef>
                <a:spcPts val="0"/>
              </a:spcBef>
              <a:spcAft>
                <a:spcPts val="0"/>
              </a:spcAft>
              <a:buClrTx/>
              <a:buSzTx/>
              <a:buFontTx/>
              <a:buNone/>
              <a:tabLst/>
            </a:pPr>
            <a:endParaRPr kumimoji="0" lang="en-US" sz="1800" b="0" i="0" u="none" strike="noStrike" cap="none" spc="0" normalizeH="0" baseline="0">
              <a:ln>
                <a:noFill/>
              </a:ln>
              <a:solidFill>
                <a:srgbClr val="000000"/>
              </a:solidFill>
              <a:effectLst/>
              <a:uFillTx/>
            </a:endParaRPr>
          </a:p>
        </p:txBody>
      </p:sp>
      <p:sp>
        <p:nvSpPr>
          <p:cNvPr id="26" name="TextBox 25"/>
          <p:cNvSpPr txBox="1"/>
          <p:nvPr/>
        </p:nvSpPr>
        <p:spPr>
          <a:xfrm>
            <a:off x="9634394" y="493772"/>
            <a:ext cx="3108561" cy="841256"/>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400" dirty="0" smtClean="0">
                <a:solidFill>
                  <a:schemeClr val="bg1"/>
                </a:solidFill>
                <a:latin typeface="Calibri" pitchFamily="34" charset="0"/>
              </a:rPr>
              <a:t>5130 </a:t>
            </a:r>
            <a:r>
              <a:rPr lang="en-US" sz="2400" dirty="0" err="1">
                <a:solidFill>
                  <a:schemeClr val="bg1"/>
                </a:solidFill>
                <a:latin typeface="Calibri" pitchFamily="34" charset="0"/>
              </a:rPr>
              <a:t>Soutel</a:t>
            </a:r>
            <a:r>
              <a:rPr lang="en-US" sz="2400" dirty="0">
                <a:solidFill>
                  <a:schemeClr val="bg1"/>
                </a:solidFill>
                <a:latin typeface="Calibri" pitchFamily="34" charset="0"/>
              </a:rPr>
              <a:t> Drive,  Jacksonville,  FL   </a:t>
            </a:r>
            <a:r>
              <a:rPr lang="en-US" sz="2400" dirty="0" smtClean="0">
                <a:solidFill>
                  <a:schemeClr val="bg1"/>
                </a:solidFill>
                <a:latin typeface="Calibri" pitchFamily="34" charset="0"/>
              </a:rPr>
              <a:t>32208</a:t>
            </a:r>
            <a:endParaRPr lang="en-US" sz="2400" dirty="0">
              <a:solidFill>
                <a:schemeClr val="bg1"/>
              </a:solidFill>
              <a:latin typeface="Calibri" pitchFamily="34" charset="0"/>
            </a:endParaRPr>
          </a:p>
        </p:txBody>
      </p:sp>
      <p:sp>
        <p:nvSpPr>
          <p:cNvPr id="27" name="TextBox 26"/>
          <p:cNvSpPr txBox="1"/>
          <p:nvPr/>
        </p:nvSpPr>
        <p:spPr>
          <a:xfrm>
            <a:off x="9634394" y="1397742"/>
            <a:ext cx="3108561" cy="471924"/>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400" dirty="0" smtClean="0">
                <a:solidFill>
                  <a:schemeClr val="bg1"/>
                </a:solidFill>
                <a:latin typeface="Calibri" pitchFamily="34" charset="0"/>
              </a:rPr>
              <a:t>Planning District 5</a:t>
            </a:r>
            <a:endParaRPr lang="en-US" sz="2400" dirty="0">
              <a:solidFill>
                <a:schemeClr val="bg1"/>
              </a:solidFill>
              <a:latin typeface="Calibri" pitchFamily="34" charset="0"/>
            </a:endParaRPr>
          </a:p>
        </p:txBody>
      </p:sp>
      <p:sp>
        <p:nvSpPr>
          <p:cNvPr id="28" name="TextBox 27"/>
          <p:cNvSpPr txBox="1"/>
          <p:nvPr/>
        </p:nvSpPr>
        <p:spPr>
          <a:xfrm>
            <a:off x="9634393" y="1931142"/>
            <a:ext cx="3108561" cy="471924"/>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400" dirty="0" smtClean="0">
                <a:solidFill>
                  <a:schemeClr val="bg1"/>
                </a:solidFill>
                <a:latin typeface="Calibri" pitchFamily="34" charset="0"/>
              </a:rPr>
              <a:t>Council District 10</a:t>
            </a:r>
            <a:endParaRPr lang="en-US" sz="2400" dirty="0">
              <a:solidFill>
                <a:schemeClr val="bg1"/>
              </a:solidFill>
              <a:latin typeface="Calibri" pitchFamily="34" charset="0"/>
            </a:endParaRPr>
          </a:p>
        </p:txBody>
      </p:sp>
      <p:sp>
        <p:nvSpPr>
          <p:cNvPr id="29" name="TextBox 28"/>
          <p:cNvSpPr txBox="1"/>
          <p:nvPr/>
        </p:nvSpPr>
        <p:spPr>
          <a:xfrm>
            <a:off x="2022239" y="6817159"/>
            <a:ext cx="3108561" cy="841256"/>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400" dirty="0" smtClean="0">
                <a:solidFill>
                  <a:schemeClr val="bg1"/>
                </a:solidFill>
                <a:latin typeface="Calibri" pitchFamily="34" charset="0"/>
              </a:rPr>
              <a:t>Council Member:</a:t>
            </a:r>
          </a:p>
          <a:p>
            <a:pPr algn="l"/>
            <a:r>
              <a:rPr lang="en-US" sz="2400" dirty="0" smtClean="0">
                <a:solidFill>
                  <a:schemeClr val="bg1"/>
                </a:solidFill>
                <a:latin typeface="Calibri" pitchFamily="34" charset="0"/>
              </a:rPr>
              <a:t>Reginald Brown</a:t>
            </a:r>
            <a:endParaRPr lang="en-US" sz="2400" dirty="0">
              <a:solidFill>
                <a:schemeClr val="bg1"/>
              </a:solidFill>
              <a:latin typeface="Calibri" pitchFamily="34" charset="0"/>
            </a:endParaRPr>
          </a:p>
        </p:txBody>
      </p:sp>
      <p:sp>
        <p:nvSpPr>
          <p:cNvPr id="32" name="TextBox 31"/>
          <p:cNvSpPr txBox="1"/>
          <p:nvPr/>
        </p:nvSpPr>
        <p:spPr>
          <a:xfrm>
            <a:off x="2022618" y="7769344"/>
            <a:ext cx="3108561" cy="841256"/>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400" dirty="0" smtClean="0">
                <a:solidFill>
                  <a:schemeClr val="bg1"/>
                </a:solidFill>
                <a:latin typeface="Calibri" pitchFamily="34" charset="0"/>
              </a:rPr>
              <a:t>Assistant:</a:t>
            </a:r>
          </a:p>
          <a:p>
            <a:pPr algn="l"/>
            <a:r>
              <a:rPr lang="en-US" sz="2400" dirty="0" err="1">
                <a:solidFill>
                  <a:schemeClr val="bg1"/>
                </a:solidFill>
                <a:latin typeface="Calibri" pitchFamily="34" charset="0"/>
              </a:rPr>
              <a:t>Gerrie</a:t>
            </a:r>
            <a:r>
              <a:rPr lang="en-US" sz="2400" dirty="0">
                <a:solidFill>
                  <a:schemeClr val="bg1"/>
                </a:solidFill>
                <a:latin typeface="Calibri" pitchFamily="34" charset="0"/>
              </a:rPr>
              <a:t> Ford-Hardin</a:t>
            </a:r>
          </a:p>
        </p:txBody>
      </p:sp>
    </p:spTree>
    <p:extLst>
      <p:ext uri="{BB962C8B-B14F-4D97-AF65-F5344CB8AC3E}">
        <p14:creationId xmlns:p14="http://schemas.microsoft.com/office/powerpoint/2010/main" val="233545415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 name="Picture 2" descr="S:\ART IN PUBLIC PLACES\ADMINISTRATION\INTERNSHIPS\individual files\2017\Zachary Mease\Bob Hayes Sports Complex and Legends Recreation Center\Google Maps Images\Neighborhoo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77075" y="-54333"/>
            <a:ext cx="11455401" cy="9807933"/>
          </a:xfrm>
          <a:prstGeom prst="rect">
            <a:avLst/>
          </a:prstGeom>
          <a:noFill/>
          <a:ln w="0">
            <a:solidFill>
              <a:srgbClr val="FFC000"/>
            </a:solidFill>
          </a:ln>
          <a:extLst>
            <a:ext uri="{909E8E84-426E-40dd-AFC4-6F175D3DCCD1}">
              <a14:hiddenFill xmlns:a14="http://schemas.microsoft.com/office/drawing/2010/main">
                <a:solidFill>
                  <a:srgbClr val="FFFFFF"/>
                </a:solidFill>
              </a14:hiddenFill>
            </a:ext>
          </a:extLst>
        </p:spPr>
      </p:pic>
      <p:grpSp>
        <p:nvGrpSpPr>
          <p:cNvPr id="171" name="Group 171"/>
          <p:cNvGrpSpPr/>
          <p:nvPr/>
        </p:nvGrpSpPr>
        <p:grpSpPr>
          <a:xfrm>
            <a:off x="-1879504" y="694"/>
            <a:ext cx="6519536" cy="9752214"/>
            <a:chOff x="4423" y="0"/>
            <a:chExt cx="6519533" cy="9752212"/>
          </a:xfrm>
        </p:grpSpPr>
        <p:sp>
          <p:nvSpPr>
            <p:cNvPr id="169" name="Shape 169"/>
            <p:cNvSpPr/>
            <p:nvPr/>
          </p:nvSpPr>
          <p:spPr>
            <a:xfrm>
              <a:off x="1864611" y="0"/>
              <a:ext cx="1976685" cy="9752212"/>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603278" y="2374866"/>
              <a:ext cx="7734936"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a:t>BOB HAYES &amp; LEGENDS</a:t>
              </a:r>
            </a:p>
            <a:p>
              <a:r>
                <a:rPr lang="en-US" dirty="0" smtClean="0"/>
                <a:t>Neighborhood Details</a:t>
              </a:r>
            </a:p>
            <a:p>
              <a:endParaRPr dirty="0"/>
            </a:p>
          </p:txBody>
        </p:sp>
      </p:grpSp>
      <p:grpSp>
        <p:nvGrpSpPr>
          <p:cNvPr id="23" name="Group 22"/>
          <p:cNvGrpSpPr/>
          <p:nvPr/>
        </p:nvGrpSpPr>
        <p:grpSpPr>
          <a:xfrm>
            <a:off x="5327366" y="742910"/>
            <a:ext cx="2971800" cy="533479"/>
            <a:chOff x="3073400" y="876260"/>
            <a:chExt cx="2971800" cy="533479"/>
          </a:xfrm>
        </p:grpSpPr>
        <p:sp>
          <p:nvSpPr>
            <p:cNvPr id="24" name="5-Point Star 23"/>
            <p:cNvSpPr/>
            <p:nvPr/>
          </p:nvSpPr>
          <p:spPr>
            <a:xfrm>
              <a:off x="3073400" y="914400"/>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5" name="TextBox 24"/>
            <p:cNvSpPr txBox="1"/>
            <p:nvPr/>
          </p:nvSpPr>
          <p:spPr>
            <a:xfrm>
              <a:off x="3683000" y="876260"/>
              <a:ext cx="2362200" cy="533479"/>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Strip Mall</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26" name="Group 25"/>
          <p:cNvGrpSpPr/>
          <p:nvPr/>
        </p:nvGrpSpPr>
        <p:grpSpPr>
          <a:xfrm>
            <a:off x="6019209" y="7296388"/>
            <a:ext cx="3576604" cy="964367"/>
            <a:chOff x="3073400" y="660816"/>
            <a:chExt cx="3576604" cy="964367"/>
          </a:xfrm>
        </p:grpSpPr>
        <p:sp>
          <p:nvSpPr>
            <p:cNvPr id="27" name="5-Point Star 26"/>
            <p:cNvSpPr/>
            <p:nvPr/>
          </p:nvSpPr>
          <p:spPr>
            <a:xfrm>
              <a:off x="3073400" y="914400"/>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8" name="TextBox 27"/>
            <p:cNvSpPr txBox="1"/>
            <p:nvPr/>
          </p:nvSpPr>
          <p:spPr>
            <a:xfrm>
              <a:off x="3683000" y="660816"/>
              <a:ext cx="2967004" cy="964367"/>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Lonnie C. Miller Regional Park</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32" name="Group 31"/>
          <p:cNvGrpSpPr/>
          <p:nvPr/>
        </p:nvGrpSpPr>
        <p:grpSpPr>
          <a:xfrm>
            <a:off x="9595813" y="2342687"/>
            <a:ext cx="3194868" cy="1064110"/>
            <a:chOff x="1089925" y="918835"/>
            <a:chExt cx="3194868" cy="1064110"/>
          </a:xfrm>
        </p:grpSpPr>
        <p:sp>
          <p:nvSpPr>
            <p:cNvPr id="33" name="5-Point Star 32"/>
            <p:cNvSpPr/>
            <p:nvPr/>
          </p:nvSpPr>
          <p:spPr>
            <a:xfrm>
              <a:off x="2458759" y="918835"/>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34" name="TextBox 33"/>
            <p:cNvSpPr txBox="1"/>
            <p:nvPr/>
          </p:nvSpPr>
          <p:spPr>
            <a:xfrm>
              <a:off x="1089925" y="1449466"/>
              <a:ext cx="3194868" cy="533479"/>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Single Family Homes</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38" name="Group 37"/>
          <p:cNvGrpSpPr/>
          <p:nvPr/>
        </p:nvGrpSpPr>
        <p:grpSpPr>
          <a:xfrm>
            <a:off x="3160387" y="4425508"/>
            <a:ext cx="3674639" cy="964367"/>
            <a:chOff x="-144039" y="698957"/>
            <a:chExt cx="3674639" cy="964367"/>
          </a:xfrm>
          <a:solidFill>
            <a:schemeClr val="accent6">
              <a:lumMod val="75000"/>
              <a:alpha val="70000"/>
            </a:schemeClr>
          </a:solidFill>
        </p:grpSpPr>
        <p:sp>
          <p:nvSpPr>
            <p:cNvPr id="39" name="5-Point Star 38"/>
            <p:cNvSpPr/>
            <p:nvPr/>
          </p:nvSpPr>
          <p:spPr>
            <a:xfrm>
              <a:off x="307340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40" name="TextBox 39"/>
            <p:cNvSpPr txBox="1"/>
            <p:nvPr/>
          </p:nvSpPr>
          <p:spPr>
            <a:xfrm>
              <a:off x="-144039" y="698957"/>
              <a:ext cx="3108561" cy="964367"/>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Legends Community Center</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43" name="Group 42"/>
          <p:cNvGrpSpPr/>
          <p:nvPr/>
        </p:nvGrpSpPr>
        <p:grpSpPr>
          <a:xfrm>
            <a:off x="2439080" y="1767852"/>
            <a:ext cx="3345486" cy="964367"/>
            <a:chOff x="3073400" y="660816"/>
            <a:chExt cx="3345486" cy="964367"/>
          </a:xfrm>
        </p:grpSpPr>
        <p:sp>
          <p:nvSpPr>
            <p:cNvPr id="44" name="5-Point Star 43"/>
            <p:cNvSpPr/>
            <p:nvPr/>
          </p:nvSpPr>
          <p:spPr>
            <a:xfrm>
              <a:off x="3073400" y="914400"/>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45" name="TextBox 44"/>
            <p:cNvSpPr txBox="1"/>
            <p:nvPr/>
          </p:nvSpPr>
          <p:spPr>
            <a:xfrm>
              <a:off x="3683000" y="660816"/>
              <a:ext cx="2735886" cy="964367"/>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2800" dirty="0" smtClean="0">
                  <a:solidFill>
                    <a:schemeClr val="bg1"/>
                  </a:solidFill>
                  <a:latin typeface="Calibri" pitchFamily="34" charset="0"/>
                </a:rPr>
                <a:t>Charles </a:t>
              </a:r>
              <a:r>
                <a:rPr lang="en-US" sz="2800" dirty="0" err="1" smtClean="0">
                  <a:solidFill>
                    <a:schemeClr val="bg1"/>
                  </a:solidFill>
                  <a:latin typeface="Calibri" pitchFamily="34" charset="0"/>
                </a:rPr>
                <a:t>Boobie</a:t>
              </a:r>
              <a:r>
                <a:rPr lang="en-US" sz="2800" dirty="0" smtClean="0">
                  <a:solidFill>
                    <a:schemeClr val="bg1"/>
                  </a:solidFill>
                  <a:latin typeface="Calibri" pitchFamily="34" charset="0"/>
                </a:rPr>
                <a:t> Clark Park &amp; Pool</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46" name="Group 45"/>
          <p:cNvGrpSpPr/>
          <p:nvPr/>
        </p:nvGrpSpPr>
        <p:grpSpPr>
          <a:xfrm>
            <a:off x="4469726" y="2958076"/>
            <a:ext cx="3098965" cy="964367"/>
            <a:chOff x="431635" y="698957"/>
            <a:chExt cx="3098965" cy="964367"/>
          </a:xfrm>
          <a:solidFill>
            <a:schemeClr val="accent6">
              <a:lumMod val="75000"/>
              <a:alpha val="70000"/>
            </a:schemeClr>
          </a:solidFill>
        </p:grpSpPr>
        <p:sp>
          <p:nvSpPr>
            <p:cNvPr id="47" name="5-Point Star 46"/>
            <p:cNvSpPr/>
            <p:nvPr/>
          </p:nvSpPr>
          <p:spPr>
            <a:xfrm>
              <a:off x="307340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48" name="TextBox 47"/>
            <p:cNvSpPr txBox="1"/>
            <p:nvPr/>
          </p:nvSpPr>
          <p:spPr>
            <a:xfrm>
              <a:off x="431635" y="698957"/>
              <a:ext cx="2532887" cy="964367"/>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Bob Hayes Sports Complex</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spTree>
    <p:extLst>
      <p:ext uri="{BB962C8B-B14F-4D97-AF65-F5344CB8AC3E}">
        <p14:creationId xmlns:p14="http://schemas.microsoft.com/office/powerpoint/2010/main" val="136863372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S:\ART IN PUBLIC PLACES\ADMINISTRATION\INTERNSHIPS\individual files\2017\Zachary Mease\Bob Hayes Sports Complex and Legends Recreation Center\Google Maps Images\Bob Hayes Sports Complex Aerial.JPG"/>
          <p:cNvPicPr>
            <a:picLocks noChangeAspect="1" noChangeArrowheads="1"/>
          </p:cNvPicPr>
          <p:nvPr/>
        </p:nvPicPr>
        <p:blipFill rotWithShape="1">
          <a:blip r:embed="rId3">
            <a:extLst>
              <a:ext uri="{28A0092B-C50C-407E-A947-70E740481C1C}">
                <a14:useLocalDpi xmlns:a14="http://schemas.microsoft.com/office/drawing/2010/main" val="0"/>
              </a:ext>
            </a:extLst>
          </a:blip>
          <a:srcRect l="43711" r="8079"/>
          <a:stretch/>
        </p:blipFill>
        <p:spPr bwMode="auto">
          <a:xfrm>
            <a:off x="1957371" y="0"/>
            <a:ext cx="11047429" cy="9753600"/>
          </a:xfrm>
          <a:prstGeom prst="rect">
            <a:avLst/>
          </a:prstGeom>
          <a:noFill/>
          <a:extLst>
            <a:ext uri="{909E8E84-426E-40dd-AFC4-6F175D3DCCD1}">
              <a14:hiddenFill xmlns:a14="http://schemas.microsoft.com/office/drawing/2010/main">
                <a:solidFill>
                  <a:srgbClr val="FFFFFF"/>
                </a:solidFill>
              </a14:hiddenFill>
            </a:ext>
          </a:extLst>
        </p:spPr>
      </p:pic>
      <p:grpSp>
        <p:nvGrpSpPr>
          <p:cNvPr id="171" name="Group 171"/>
          <p:cNvGrpSpPr/>
          <p:nvPr/>
        </p:nvGrpSpPr>
        <p:grpSpPr>
          <a:xfrm>
            <a:off x="-1879756" y="694"/>
            <a:ext cx="6519535" cy="9752214"/>
            <a:chOff x="4171" y="0"/>
            <a:chExt cx="6519533" cy="9752212"/>
          </a:xfrm>
        </p:grpSpPr>
        <p:sp>
          <p:nvSpPr>
            <p:cNvPr id="169" name="Shape 169"/>
            <p:cNvSpPr/>
            <p:nvPr/>
          </p:nvSpPr>
          <p:spPr>
            <a:xfrm>
              <a:off x="1864611" y="0"/>
              <a:ext cx="1976685" cy="9752212"/>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754031" y="2224364"/>
              <a:ext cx="8035938"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a:t>BOB HAYES &amp; LEGENDS</a:t>
              </a:r>
            </a:p>
            <a:p>
              <a:r>
                <a:rPr lang="en-US" dirty="0" smtClean="0"/>
                <a:t>Sports Complex</a:t>
              </a:r>
            </a:p>
            <a:p>
              <a:endParaRPr dirty="0"/>
            </a:p>
          </p:txBody>
        </p:sp>
      </p:grpSp>
      <p:pic>
        <p:nvPicPr>
          <p:cNvPr id="1026" name="Picture 2" descr="S:\ART IN PUBLIC PLACES\ADMINISTRATION\INTERNSHIPS\individual files\2017\Zachary Mease\Bob Hayes Sports Complex and Legends Recreation Center\COJ Images\Gazebo.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522200" y="6364435"/>
            <a:ext cx="4518886" cy="338916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9317827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69"/>
          <p:cNvSpPr/>
          <p:nvPr/>
        </p:nvSpPr>
        <p:spPr>
          <a:xfrm>
            <a:off x="0" y="0"/>
            <a:ext cx="13004800" cy="9753600"/>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34" name="Shape 155"/>
          <p:cNvSpPr/>
          <p:nvPr/>
        </p:nvSpPr>
        <p:spPr>
          <a:xfrm rot="21594238">
            <a:off x="5974458"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COURTHOUSE</a:t>
            </a:r>
          </a:p>
          <a:p>
            <a:pPr algn="l">
              <a:lnSpc>
                <a:spcPct val="70000"/>
              </a:lnSpc>
              <a:defRPr sz="6000" b="1">
                <a:ln w="7619">
                  <a:solidFill>
                    <a:srgbClr val="FFFFFF"/>
                  </a:solidFill>
                </a:ln>
                <a:noFill/>
                <a:latin typeface="Calibri"/>
                <a:ea typeface="Calibri"/>
                <a:cs typeface="Calibri"/>
                <a:sym typeface="Calibri"/>
              </a:defRPr>
            </a:pPr>
            <a:r>
              <a:rPr lang="en-US" dirty="0" smtClean="0"/>
              <a:t>Site Info &amp; Contacts</a:t>
            </a:r>
            <a:endParaRPr dirty="0"/>
          </a:p>
        </p:txBody>
      </p:sp>
      <p:sp>
        <p:nvSpPr>
          <p:cNvPr id="10" name="TextBox 9"/>
          <p:cNvSpPr txBox="1"/>
          <p:nvPr/>
        </p:nvSpPr>
        <p:spPr>
          <a:xfrm>
            <a:off x="6502400" y="2999602"/>
            <a:ext cx="5638800" cy="6135013"/>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Council Members at Large:</a:t>
            </a:r>
          </a:p>
          <a:p>
            <a:pPr algn="l"/>
            <a:r>
              <a:rPr lang="en-US" sz="3200" dirty="0" smtClean="0">
                <a:solidFill>
                  <a:schemeClr val="bg1"/>
                </a:solidFill>
                <a:latin typeface="Calibri" pitchFamily="34" charset="0"/>
              </a:rPr>
              <a:t>Anna Lopez-</a:t>
            </a:r>
            <a:r>
              <a:rPr lang="en-US" sz="3200" dirty="0" err="1" smtClean="0">
                <a:solidFill>
                  <a:schemeClr val="bg1"/>
                </a:solidFill>
                <a:latin typeface="Calibri" pitchFamily="34" charset="0"/>
              </a:rPr>
              <a:t>Brosche</a:t>
            </a:r>
            <a:endParaRPr lang="en-US" sz="3200" dirty="0" smtClean="0">
              <a:solidFill>
                <a:schemeClr val="bg1"/>
              </a:solidFill>
              <a:latin typeface="Calibri" pitchFamily="34" charset="0"/>
            </a:endParaRPr>
          </a:p>
          <a:p>
            <a:pPr algn="l"/>
            <a:r>
              <a:rPr lang="en-US" sz="2400" dirty="0" smtClean="0">
                <a:solidFill>
                  <a:schemeClr val="bg1"/>
                </a:solidFill>
                <a:latin typeface="Calibri" pitchFamily="34" charset="0"/>
              </a:rPr>
              <a:t>Assistant: </a:t>
            </a:r>
            <a:r>
              <a:rPr lang="en-US" sz="2400" dirty="0" err="1" smtClean="0">
                <a:solidFill>
                  <a:schemeClr val="bg1"/>
                </a:solidFill>
                <a:latin typeface="Calibri" pitchFamily="34" charset="0"/>
              </a:rPr>
              <a:t>Jeneen</a:t>
            </a:r>
            <a:r>
              <a:rPr lang="en-US" sz="2400" dirty="0" smtClean="0">
                <a:solidFill>
                  <a:schemeClr val="bg1"/>
                </a:solidFill>
                <a:latin typeface="Calibri" pitchFamily="34" charset="0"/>
              </a:rPr>
              <a:t> Sanders</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Vice President </a:t>
            </a:r>
            <a:r>
              <a:rPr lang="en-US" sz="3200" dirty="0" err="1" smtClean="0">
                <a:solidFill>
                  <a:schemeClr val="bg1"/>
                </a:solidFill>
                <a:latin typeface="Calibri" pitchFamily="34" charset="0"/>
              </a:rPr>
              <a:t>Crescimbeni</a:t>
            </a:r>
            <a:endParaRPr lang="en-US" sz="3200" dirty="0" smtClean="0">
              <a:solidFill>
                <a:schemeClr val="bg1"/>
              </a:solidFill>
              <a:latin typeface="Calibri" pitchFamily="34" charset="0"/>
            </a:endParaRPr>
          </a:p>
          <a:p>
            <a:pPr algn="l"/>
            <a:r>
              <a:rPr lang="en-US" sz="2400" dirty="0" smtClean="0">
                <a:solidFill>
                  <a:schemeClr val="bg1"/>
                </a:solidFill>
                <a:latin typeface="Calibri" pitchFamily="34" charset="0"/>
              </a:rPr>
              <a:t>Assistant: Nikki Evans</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Tommy </a:t>
            </a:r>
            <a:r>
              <a:rPr lang="en-US" sz="3200" dirty="0" err="1" smtClean="0">
                <a:solidFill>
                  <a:schemeClr val="bg1"/>
                </a:solidFill>
                <a:latin typeface="Calibri" pitchFamily="34" charset="0"/>
              </a:rPr>
              <a:t>Hazouri</a:t>
            </a:r>
            <a:endParaRPr lang="en-US" sz="3200" dirty="0" smtClean="0">
              <a:solidFill>
                <a:schemeClr val="bg1"/>
              </a:solidFill>
              <a:latin typeface="Calibri" pitchFamily="34" charset="0"/>
            </a:endParaRPr>
          </a:p>
          <a:p>
            <a:pPr algn="l"/>
            <a:r>
              <a:rPr lang="en-US" sz="2400" dirty="0" smtClean="0">
                <a:solidFill>
                  <a:schemeClr val="bg1"/>
                </a:solidFill>
                <a:latin typeface="Calibri" pitchFamily="34" charset="0"/>
              </a:rPr>
              <a:t>Assistant: </a:t>
            </a:r>
            <a:r>
              <a:rPr lang="en-US" sz="2400" dirty="0" err="1" smtClean="0">
                <a:solidFill>
                  <a:schemeClr val="bg1"/>
                </a:solidFill>
                <a:latin typeface="Calibri" pitchFamily="34" charset="0"/>
              </a:rPr>
              <a:t>Haleigh</a:t>
            </a:r>
            <a:r>
              <a:rPr lang="en-US" sz="2400" dirty="0" smtClean="0">
                <a:solidFill>
                  <a:schemeClr val="bg1"/>
                </a:solidFill>
                <a:latin typeface="Calibri" pitchFamily="34" charset="0"/>
              </a:rPr>
              <a:t> Hutchinson</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Greg Anderson</a:t>
            </a:r>
          </a:p>
          <a:p>
            <a:pPr algn="l"/>
            <a:r>
              <a:rPr lang="en-US" sz="2400" dirty="0" smtClean="0">
                <a:solidFill>
                  <a:schemeClr val="bg1"/>
                </a:solidFill>
                <a:latin typeface="Calibri" pitchFamily="34" charset="0"/>
              </a:rPr>
              <a:t>Assistant: Leeann </a:t>
            </a:r>
            <a:r>
              <a:rPr lang="en-US" sz="2400" dirty="0" err="1" smtClean="0">
                <a:solidFill>
                  <a:schemeClr val="bg1"/>
                </a:solidFill>
                <a:latin typeface="Calibri" pitchFamily="34" charset="0"/>
              </a:rPr>
              <a:t>Kreig</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Samuel Newby</a:t>
            </a:r>
          </a:p>
          <a:p>
            <a:pPr algn="l"/>
            <a:r>
              <a:rPr lang="en-US" sz="2400" dirty="0" smtClean="0">
                <a:solidFill>
                  <a:schemeClr val="bg1"/>
                </a:solidFill>
                <a:latin typeface="Calibri" pitchFamily="34" charset="0"/>
              </a:rPr>
              <a:t>Assistant: Chiquita Moore</a:t>
            </a:r>
            <a:endParaRPr lang="en-US" sz="2400" dirty="0">
              <a:solidFill>
                <a:schemeClr val="bg1"/>
              </a:solidFill>
              <a:latin typeface="Calibri" pitchFamily="34" charset="0"/>
            </a:endParaRPr>
          </a:p>
        </p:txBody>
      </p:sp>
      <p:sp>
        <p:nvSpPr>
          <p:cNvPr id="11" name="TextBox 10"/>
          <p:cNvSpPr txBox="1"/>
          <p:nvPr/>
        </p:nvSpPr>
        <p:spPr>
          <a:xfrm>
            <a:off x="1016000" y="3492044"/>
            <a:ext cx="4876800" cy="1087477"/>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501 West Adams Street, Jacksonville, FL 32202</a:t>
            </a:r>
            <a:endParaRPr lang="en-US" sz="3200" dirty="0">
              <a:solidFill>
                <a:schemeClr val="bg1"/>
              </a:solidFill>
              <a:latin typeface="Calibri" pitchFamily="34" charset="0"/>
            </a:endParaRPr>
          </a:p>
        </p:txBody>
      </p:sp>
      <p:sp>
        <p:nvSpPr>
          <p:cNvPr id="12" name="TextBox 11"/>
          <p:cNvSpPr txBox="1"/>
          <p:nvPr/>
        </p:nvSpPr>
        <p:spPr>
          <a:xfrm>
            <a:off x="1016000" y="4648200"/>
            <a:ext cx="3108561" cy="595035"/>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Planning District 1</a:t>
            </a:r>
            <a:endParaRPr lang="en-US" sz="3200" dirty="0">
              <a:solidFill>
                <a:schemeClr val="bg1"/>
              </a:solidFill>
              <a:latin typeface="Calibri" pitchFamily="34" charset="0"/>
            </a:endParaRPr>
          </a:p>
        </p:txBody>
      </p:sp>
      <p:sp>
        <p:nvSpPr>
          <p:cNvPr id="13" name="TextBox 12"/>
          <p:cNvSpPr txBox="1"/>
          <p:nvPr/>
        </p:nvSpPr>
        <p:spPr>
          <a:xfrm>
            <a:off x="1003300" y="5348565"/>
            <a:ext cx="3108561" cy="595035"/>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Council District 7</a:t>
            </a:r>
            <a:endParaRPr lang="en-US" sz="3200" dirty="0">
              <a:solidFill>
                <a:schemeClr val="bg1"/>
              </a:solidFill>
              <a:latin typeface="Calibri" pitchFamily="34" charset="0"/>
            </a:endParaRPr>
          </a:p>
        </p:txBody>
      </p:sp>
      <p:sp>
        <p:nvSpPr>
          <p:cNvPr id="14" name="TextBox 13"/>
          <p:cNvSpPr txBox="1"/>
          <p:nvPr/>
        </p:nvSpPr>
        <p:spPr>
          <a:xfrm>
            <a:off x="990600" y="6067108"/>
            <a:ext cx="3108561" cy="1087477"/>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Councilmember :</a:t>
            </a:r>
          </a:p>
          <a:p>
            <a:pPr algn="l"/>
            <a:r>
              <a:rPr lang="en-US" sz="3200" dirty="0" smtClean="0">
                <a:solidFill>
                  <a:schemeClr val="bg1"/>
                </a:solidFill>
                <a:latin typeface="Calibri" pitchFamily="34" charset="0"/>
              </a:rPr>
              <a:t>Reggie Gaffney</a:t>
            </a:r>
            <a:endParaRPr lang="en-US" sz="3200" dirty="0">
              <a:solidFill>
                <a:schemeClr val="bg1"/>
              </a:solidFill>
              <a:latin typeface="Calibri" pitchFamily="34" charset="0"/>
            </a:endParaRPr>
          </a:p>
        </p:txBody>
      </p:sp>
      <p:sp>
        <p:nvSpPr>
          <p:cNvPr id="15" name="TextBox 14"/>
          <p:cNvSpPr txBox="1"/>
          <p:nvPr/>
        </p:nvSpPr>
        <p:spPr>
          <a:xfrm>
            <a:off x="1015999" y="7315200"/>
            <a:ext cx="3108561" cy="1087477"/>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Assistant:</a:t>
            </a:r>
          </a:p>
          <a:p>
            <a:pPr algn="l"/>
            <a:r>
              <a:rPr lang="en-US" sz="3200" dirty="0" err="1">
                <a:solidFill>
                  <a:schemeClr val="bg1"/>
                </a:solidFill>
                <a:latin typeface="Calibri" pitchFamily="34" charset="0"/>
              </a:rPr>
              <a:t>Sirretta</a:t>
            </a:r>
            <a:r>
              <a:rPr lang="en-US" sz="3200" dirty="0">
                <a:solidFill>
                  <a:schemeClr val="bg1"/>
                </a:solidFill>
                <a:latin typeface="Calibri" pitchFamily="34" charset="0"/>
              </a:rPr>
              <a:t> Williams</a:t>
            </a:r>
            <a:endParaRPr lang="en-US" sz="3200" dirty="0" smtClean="0">
              <a:solidFill>
                <a:schemeClr val="bg1"/>
              </a:solidFill>
              <a:latin typeface="Calibri" pitchFamily="34" charset="0"/>
            </a:endParaRPr>
          </a:p>
        </p:txBody>
      </p:sp>
    </p:spTree>
    <p:extLst>
      <p:ext uri="{BB962C8B-B14F-4D97-AF65-F5344CB8AC3E}">
        <p14:creationId xmlns:p14="http://schemas.microsoft.com/office/powerpoint/2010/main" val="3713989965"/>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 name="Group 171"/>
          <p:cNvGrpSpPr/>
          <p:nvPr/>
        </p:nvGrpSpPr>
        <p:grpSpPr>
          <a:xfrm>
            <a:off x="-1879756" y="694"/>
            <a:ext cx="6519535" cy="9752214"/>
            <a:chOff x="4171" y="0"/>
            <a:chExt cx="6519533" cy="9752212"/>
          </a:xfrm>
        </p:grpSpPr>
        <p:sp>
          <p:nvSpPr>
            <p:cNvPr id="169" name="Shape 169"/>
            <p:cNvSpPr/>
            <p:nvPr/>
          </p:nvSpPr>
          <p:spPr>
            <a:xfrm>
              <a:off x="1864611" y="0"/>
              <a:ext cx="1976685" cy="9752212"/>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754031" y="2224364"/>
              <a:ext cx="8035938"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a:t>BOB HAYES &amp; LEGENDS</a:t>
              </a:r>
            </a:p>
            <a:p>
              <a:r>
                <a:rPr lang="en-US" dirty="0" smtClean="0"/>
                <a:t>Legends Center</a:t>
              </a:r>
            </a:p>
            <a:p>
              <a:endParaRPr dirty="0"/>
            </a:p>
          </p:txBody>
        </p:sp>
      </p:grpSp>
      <p:pic>
        <p:nvPicPr>
          <p:cNvPr id="2050" name="Picture 2" descr="S:\ART IN PUBLIC PLACES\ADMINISTRATION\INTERNSHIPS\individual files\2017\Zachary Mease\Bob Hayes Sports Complex and Legends Recreation Center\CCGJ Images\Interiror Panorama.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9187"/>
          <a:stretch/>
        </p:blipFill>
        <p:spPr bwMode="auto">
          <a:xfrm>
            <a:off x="1957370" y="6783943"/>
            <a:ext cx="11047430" cy="2968965"/>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S:\ART IN PUBLIC PLACES\ADMINISTRATION\INTERNSHIPS\individual files\2017\Zachary Mease\Bob Hayes Sports Complex and Legends Recreation Center\Google Maps Images\Legends Center Aerial.JPG"/>
          <p:cNvPicPr>
            <a:picLocks noChangeAspect="1" noChangeArrowheads="1"/>
          </p:cNvPicPr>
          <p:nvPr/>
        </p:nvPicPr>
        <p:blipFill rotWithShape="1">
          <a:blip r:embed="rId5">
            <a:extLst>
              <a:ext uri="{28A0092B-C50C-407E-A947-70E740481C1C}">
                <a14:useLocalDpi xmlns:a14="http://schemas.microsoft.com/office/drawing/2010/main" val="0"/>
              </a:ext>
            </a:extLst>
          </a:blip>
          <a:srcRect l="4518" t="281" r="9031" b="-281"/>
          <a:stretch/>
        </p:blipFill>
        <p:spPr bwMode="auto">
          <a:xfrm>
            <a:off x="1957371" y="694"/>
            <a:ext cx="11047429" cy="67839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89386312"/>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69"/>
          <p:cNvSpPr/>
          <p:nvPr/>
        </p:nvSpPr>
        <p:spPr>
          <a:xfrm>
            <a:off x="0" y="0"/>
            <a:ext cx="13004800" cy="9752908"/>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dirty="0"/>
          </a:p>
        </p:txBody>
      </p:sp>
      <p:sp>
        <p:nvSpPr>
          <p:cNvPr id="20" name="TextBox 19"/>
          <p:cNvSpPr txBox="1"/>
          <p:nvPr/>
        </p:nvSpPr>
        <p:spPr>
          <a:xfrm>
            <a:off x="1244599" y="3423047"/>
            <a:ext cx="5257801"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spAutoFit/>
          </a:bodyPr>
          <a:lstStyle/>
          <a:p>
            <a:pPr marL="571500" indent="-571500" algn="l">
              <a:buFont typeface="Arial" pitchFamily="34" charset="0"/>
              <a:buChar char="•"/>
            </a:pPr>
            <a:r>
              <a:rPr lang="en-US" sz="2800" dirty="0" smtClean="0">
                <a:solidFill>
                  <a:schemeClr val="bg1"/>
                </a:solidFill>
                <a:latin typeface="+mj-lt"/>
              </a:rPr>
              <a:t>Once considered </a:t>
            </a:r>
            <a:r>
              <a:rPr lang="en-US" sz="2800" dirty="0">
                <a:solidFill>
                  <a:schemeClr val="bg1"/>
                </a:solidFill>
                <a:latin typeface="+mj-lt"/>
              </a:rPr>
              <a:t>the world's fastest </a:t>
            </a:r>
            <a:r>
              <a:rPr lang="en-US" sz="2800" dirty="0" smtClean="0">
                <a:solidFill>
                  <a:schemeClr val="bg1"/>
                </a:solidFill>
                <a:latin typeface="+mj-lt"/>
              </a:rPr>
              <a:t>man</a:t>
            </a:r>
            <a:endParaRPr kumimoji="0" lang="en-US" sz="2800" b="0" i="0" u="none" strike="noStrike" cap="none" spc="0" normalizeH="0" baseline="0" dirty="0">
              <a:ln>
                <a:noFill/>
              </a:ln>
              <a:solidFill>
                <a:schemeClr val="bg1"/>
              </a:solidFill>
              <a:effectLst/>
              <a:uFillTx/>
              <a:latin typeface="+mj-lt"/>
              <a:sym typeface="Helvetica Light"/>
            </a:endParaRPr>
          </a:p>
        </p:txBody>
      </p:sp>
      <p:pic>
        <p:nvPicPr>
          <p:cNvPr id="3074" name="Picture 2" descr="S:\ART IN PUBLIC PLACES\ADMINISTRATION\INTERNSHIPS\individual files\2017\Zachary Mease\Bob Hayes Sports Complex and Legends Recreation Center\Other Images\Bob Hayes Cowboy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569200" y="3423046"/>
            <a:ext cx="4309270" cy="5390797"/>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251097" y="4395946"/>
            <a:ext cx="5251303"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spAutoFit/>
          </a:bodyPr>
          <a:lstStyle/>
          <a:p>
            <a:pPr marL="571500" indent="-571500" algn="l">
              <a:buFont typeface="Arial" pitchFamily="34" charset="0"/>
              <a:buChar char="•"/>
            </a:pPr>
            <a:r>
              <a:rPr lang="en-US" sz="2800" dirty="0" smtClean="0">
                <a:solidFill>
                  <a:schemeClr val="bg1"/>
                </a:solidFill>
                <a:latin typeface="+mj-lt"/>
              </a:rPr>
              <a:t>World </a:t>
            </a:r>
            <a:r>
              <a:rPr lang="en-US" sz="2800" dirty="0">
                <a:solidFill>
                  <a:schemeClr val="bg1"/>
                </a:solidFill>
                <a:latin typeface="+mj-lt"/>
              </a:rPr>
              <a:t>records in the 60-yard, 100-yard, 220-yard, and Olympic 100-meter dashes.</a:t>
            </a:r>
            <a:endParaRPr kumimoji="0" lang="en-US" sz="2800" b="0" i="0" u="none" strike="noStrike" cap="none" spc="0" normalizeH="0" baseline="0" dirty="0">
              <a:ln>
                <a:noFill/>
              </a:ln>
              <a:solidFill>
                <a:schemeClr val="bg1"/>
              </a:solidFill>
              <a:effectLst/>
              <a:uFillTx/>
              <a:latin typeface="+mj-lt"/>
              <a:sym typeface="Helvetica Light"/>
            </a:endParaRPr>
          </a:p>
        </p:txBody>
      </p:sp>
      <p:sp>
        <p:nvSpPr>
          <p:cNvPr id="8" name="TextBox 7"/>
          <p:cNvSpPr txBox="1"/>
          <p:nvPr/>
        </p:nvSpPr>
        <p:spPr>
          <a:xfrm>
            <a:off x="1251097" y="5867400"/>
            <a:ext cx="5251303"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spAutoFit/>
          </a:bodyPr>
          <a:lstStyle/>
          <a:p>
            <a:pPr marL="571500" indent="-571500" algn="l">
              <a:buFont typeface="Arial" pitchFamily="34" charset="0"/>
              <a:buChar char="•"/>
            </a:pPr>
            <a:r>
              <a:rPr lang="en-US" sz="2800" dirty="0" smtClean="0">
                <a:solidFill>
                  <a:schemeClr val="bg1"/>
                </a:solidFill>
                <a:latin typeface="+mj-lt"/>
              </a:rPr>
              <a:t>Only athlete to win a </a:t>
            </a:r>
            <a:r>
              <a:rPr lang="en-US" sz="2800" dirty="0" err="1" smtClean="0">
                <a:solidFill>
                  <a:schemeClr val="bg1"/>
                </a:solidFill>
                <a:latin typeface="+mj-lt"/>
              </a:rPr>
              <a:t>Superbowl</a:t>
            </a:r>
            <a:r>
              <a:rPr lang="en-US" sz="2800" dirty="0" smtClean="0">
                <a:solidFill>
                  <a:schemeClr val="bg1"/>
                </a:solidFill>
                <a:latin typeface="+mj-lt"/>
              </a:rPr>
              <a:t> Ring and Olympic Gold Medal</a:t>
            </a:r>
            <a:endParaRPr kumimoji="0" lang="en-US" sz="2800" b="0" i="0" u="none" strike="noStrike" cap="none" spc="0" normalizeH="0" baseline="0" dirty="0">
              <a:ln>
                <a:noFill/>
              </a:ln>
              <a:solidFill>
                <a:schemeClr val="bg1"/>
              </a:solidFill>
              <a:effectLst/>
              <a:uFillTx/>
              <a:latin typeface="+mj-lt"/>
              <a:sym typeface="Helvetica Light"/>
            </a:endParaRPr>
          </a:p>
        </p:txBody>
      </p:sp>
      <p:sp>
        <p:nvSpPr>
          <p:cNvPr id="9" name="Shape 155"/>
          <p:cNvSpPr/>
          <p:nvPr/>
        </p:nvSpPr>
        <p:spPr>
          <a:xfrm rot="21594238">
            <a:off x="3307458"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BOB “BULLET BOB” HAYES</a:t>
            </a:r>
          </a:p>
          <a:p>
            <a:pPr algn="l">
              <a:lnSpc>
                <a:spcPct val="70000"/>
              </a:lnSpc>
              <a:defRPr sz="6000" b="1">
                <a:ln w="7619">
                  <a:solidFill>
                    <a:srgbClr val="FFFFFF"/>
                  </a:solidFill>
                </a:ln>
                <a:noFill/>
                <a:latin typeface="Calibri"/>
                <a:ea typeface="Calibri"/>
                <a:cs typeface="Calibri"/>
                <a:sym typeface="Calibri"/>
              </a:defRPr>
            </a:pPr>
            <a:r>
              <a:rPr lang="en-US" dirty="0" smtClean="0"/>
              <a:t>History</a:t>
            </a:r>
            <a:endParaRPr dirty="0"/>
          </a:p>
        </p:txBody>
      </p:sp>
    </p:spTree>
    <p:extLst>
      <p:ext uri="{BB962C8B-B14F-4D97-AF65-F5344CB8AC3E}">
        <p14:creationId xmlns:p14="http://schemas.microsoft.com/office/powerpoint/2010/main" val="346511157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69"/>
          <p:cNvSpPr/>
          <p:nvPr/>
        </p:nvSpPr>
        <p:spPr>
          <a:xfrm>
            <a:off x="0" y="0"/>
            <a:ext cx="13004800" cy="9752908"/>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dirty="0"/>
          </a:p>
        </p:txBody>
      </p:sp>
      <p:sp>
        <p:nvSpPr>
          <p:cNvPr id="16" name="Shape 155"/>
          <p:cNvSpPr/>
          <p:nvPr/>
        </p:nvSpPr>
        <p:spPr>
          <a:xfrm rot="21594238">
            <a:off x="3307458"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BOB “BULLET BOB” HAYES</a:t>
            </a:r>
          </a:p>
          <a:p>
            <a:pPr algn="l">
              <a:lnSpc>
                <a:spcPct val="70000"/>
              </a:lnSpc>
              <a:defRPr sz="6000" b="1">
                <a:ln w="7619">
                  <a:solidFill>
                    <a:srgbClr val="FFFFFF"/>
                  </a:solidFill>
                </a:ln>
                <a:noFill/>
                <a:latin typeface="Calibri"/>
                <a:ea typeface="Calibri"/>
                <a:cs typeface="Calibri"/>
                <a:sym typeface="Calibri"/>
              </a:defRPr>
            </a:pPr>
            <a:r>
              <a:rPr lang="en-US" dirty="0" smtClean="0"/>
              <a:t>History Cont.</a:t>
            </a:r>
            <a:endParaRPr dirty="0"/>
          </a:p>
        </p:txBody>
      </p:sp>
      <p:sp>
        <p:nvSpPr>
          <p:cNvPr id="20" name="TextBox 19"/>
          <p:cNvSpPr txBox="1"/>
          <p:nvPr/>
        </p:nvSpPr>
        <p:spPr>
          <a:xfrm>
            <a:off x="1244599" y="3200400"/>
            <a:ext cx="5257801" cy="533479"/>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spAutoFit/>
          </a:bodyPr>
          <a:lstStyle/>
          <a:p>
            <a:pPr marL="571500" indent="-571500" algn="l">
              <a:buFont typeface="Arial" pitchFamily="34" charset="0"/>
              <a:buChar char="•"/>
            </a:pPr>
            <a:r>
              <a:rPr lang="en-US" sz="2800" dirty="0" smtClean="0">
                <a:solidFill>
                  <a:schemeClr val="bg1"/>
                </a:solidFill>
                <a:latin typeface="+mj-lt"/>
              </a:rPr>
              <a:t>Born in Jacksonville, FL - 1942</a:t>
            </a:r>
            <a:endParaRPr kumimoji="0" lang="en-US" sz="2800" b="0" i="0" u="none" strike="noStrike" cap="none" spc="0" normalizeH="0" baseline="0" dirty="0">
              <a:ln>
                <a:noFill/>
              </a:ln>
              <a:solidFill>
                <a:schemeClr val="bg1"/>
              </a:solidFill>
              <a:effectLst/>
              <a:uFillTx/>
              <a:latin typeface="+mj-lt"/>
              <a:sym typeface="Helvetica Light"/>
            </a:endParaRPr>
          </a:p>
        </p:txBody>
      </p:sp>
      <p:sp>
        <p:nvSpPr>
          <p:cNvPr id="7" name="TextBox 6"/>
          <p:cNvSpPr txBox="1"/>
          <p:nvPr/>
        </p:nvSpPr>
        <p:spPr>
          <a:xfrm>
            <a:off x="1251097" y="3689865"/>
            <a:ext cx="5937103" cy="964367"/>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spAutoFit/>
          </a:bodyPr>
          <a:lstStyle/>
          <a:p>
            <a:pPr marL="571500" indent="-571500" algn="l">
              <a:buFont typeface="Arial" pitchFamily="34" charset="0"/>
              <a:buChar char="•"/>
            </a:pPr>
            <a:r>
              <a:rPr lang="en-US" sz="2800" dirty="0" smtClean="0">
                <a:solidFill>
                  <a:schemeClr val="bg1"/>
                </a:solidFill>
                <a:latin typeface="+mj-lt"/>
              </a:rPr>
              <a:t>Attended Gilbert High School, playing for the Panthers football</a:t>
            </a:r>
            <a:endParaRPr kumimoji="0" lang="en-US" sz="2800" b="0" i="0" u="none" strike="noStrike" cap="none" spc="0" normalizeH="0" baseline="0" dirty="0">
              <a:ln>
                <a:noFill/>
              </a:ln>
              <a:solidFill>
                <a:schemeClr val="bg1"/>
              </a:solidFill>
              <a:effectLst/>
              <a:uFillTx/>
              <a:latin typeface="+mj-lt"/>
              <a:sym typeface="Helvetica Light"/>
            </a:endParaRPr>
          </a:p>
        </p:txBody>
      </p:sp>
      <p:sp>
        <p:nvSpPr>
          <p:cNvPr id="8" name="TextBox 7"/>
          <p:cNvSpPr txBox="1"/>
          <p:nvPr/>
        </p:nvSpPr>
        <p:spPr>
          <a:xfrm>
            <a:off x="1251097" y="4650859"/>
            <a:ext cx="6241903" cy="1826141"/>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spAutoFit/>
          </a:bodyPr>
          <a:lstStyle/>
          <a:p>
            <a:pPr marL="571500" indent="-571500" algn="l">
              <a:buFont typeface="Arial" pitchFamily="34" charset="0"/>
              <a:buChar char="•"/>
            </a:pPr>
            <a:r>
              <a:rPr lang="en-US" sz="2800" dirty="0" smtClean="0">
                <a:solidFill>
                  <a:schemeClr val="bg1"/>
                </a:solidFill>
                <a:latin typeface="+mj-lt"/>
              </a:rPr>
              <a:t>Won Florida High School Student Association Black School State Championship against Ft. Lauderdale 14-7 with an 11,000 person audience</a:t>
            </a:r>
            <a:endParaRPr kumimoji="0" lang="en-US" sz="2800" b="0" i="0" u="none" strike="noStrike" cap="none" spc="0" normalizeH="0" baseline="0" dirty="0">
              <a:ln>
                <a:noFill/>
              </a:ln>
              <a:solidFill>
                <a:schemeClr val="bg1"/>
              </a:solidFill>
              <a:effectLst/>
              <a:uFillTx/>
              <a:latin typeface="+mj-lt"/>
              <a:sym typeface="Helvetica Light"/>
            </a:endParaRPr>
          </a:p>
        </p:txBody>
      </p:sp>
      <p:pic>
        <p:nvPicPr>
          <p:cNvPr id="4098" name="Picture 2" descr="S:\ART IN PUBLIC PLACES\ADMINISTRATION\INTERNSHIPS\individual files\2017\Zachary Mease\Bob Hayes Sports Complex and Legends Recreation Center\Other Images\Bob Hayes Track.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493000" y="3339324"/>
            <a:ext cx="4495800" cy="5455469"/>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244600" y="6377146"/>
            <a:ext cx="62484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spAutoFit/>
          </a:bodyPr>
          <a:lstStyle/>
          <a:p>
            <a:pPr marL="571500" indent="-571500" algn="l">
              <a:buFont typeface="Arial" pitchFamily="34" charset="0"/>
              <a:buChar char="•"/>
            </a:pPr>
            <a:r>
              <a:rPr lang="en-US" sz="2800" dirty="0" smtClean="0">
                <a:solidFill>
                  <a:schemeClr val="bg1"/>
                </a:solidFill>
                <a:latin typeface="+mj-lt"/>
              </a:rPr>
              <a:t>Achievement went unacknowledged during segregation – not recognized until 50 years later</a:t>
            </a:r>
            <a:endParaRPr kumimoji="0" lang="en-US" sz="2800" b="0" i="0" u="none" strike="noStrike" cap="none" spc="0" normalizeH="0" baseline="0" dirty="0">
              <a:ln>
                <a:noFill/>
              </a:ln>
              <a:solidFill>
                <a:schemeClr val="bg1"/>
              </a:solidFill>
              <a:effectLst/>
              <a:uFillTx/>
              <a:latin typeface="+mj-lt"/>
              <a:sym typeface="Helvetica Light"/>
            </a:endParaRPr>
          </a:p>
        </p:txBody>
      </p:sp>
      <p:sp>
        <p:nvSpPr>
          <p:cNvPr id="10" name="TextBox 9"/>
          <p:cNvSpPr txBox="1"/>
          <p:nvPr/>
        </p:nvSpPr>
        <p:spPr>
          <a:xfrm>
            <a:off x="1251097" y="7748746"/>
            <a:ext cx="6248400" cy="1395254"/>
          </a:xfrm>
          <a:prstGeom prst="rect">
            <a:avLst/>
          </a:prstGeom>
          <a:no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b">
            <a:spAutoFit/>
          </a:bodyPr>
          <a:lstStyle/>
          <a:p>
            <a:pPr marL="571500" indent="-571500" algn="l">
              <a:buFont typeface="Arial" pitchFamily="34" charset="0"/>
              <a:buChar char="•"/>
            </a:pPr>
            <a:r>
              <a:rPr lang="en-US" sz="2800" dirty="0">
                <a:solidFill>
                  <a:schemeClr val="bg1"/>
                </a:solidFill>
                <a:latin typeface="+mj-lt"/>
              </a:rPr>
              <a:t>died </a:t>
            </a:r>
            <a:r>
              <a:rPr lang="en-US" sz="2800" dirty="0" smtClean="0">
                <a:solidFill>
                  <a:schemeClr val="bg1"/>
                </a:solidFill>
                <a:latin typeface="+mj-lt"/>
              </a:rPr>
              <a:t>of </a:t>
            </a:r>
            <a:r>
              <a:rPr lang="en-US" sz="2800" dirty="0">
                <a:solidFill>
                  <a:schemeClr val="bg1"/>
                </a:solidFill>
                <a:latin typeface="+mj-lt"/>
              </a:rPr>
              <a:t>kidney failure, after battling prostate cancer and liver </a:t>
            </a:r>
            <a:r>
              <a:rPr lang="en-US" sz="2800" dirty="0" smtClean="0">
                <a:solidFill>
                  <a:schemeClr val="bg1"/>
                </a:solidFill>
                <a:latin typeface="+mj-lt"/>
              </a:rPr>
              <a:t>ailments in Jacksonville - 2002</a:t>
            </a:r>
            <a:endParaRPr kumimoji="0" lang="en-US" sz="2800" b="0" i="0" u="none" strike="noStrike" cap="none" spc="0" normalizeH="0" baseline="0" dirty="0">
              <a:ln>
                <a:noFill/>
              </a:ln>
              <a:solidFill>
                <a:schemeClr val="bg1"/>
              </a:solidFill>
              <a:effectLst/>
              <a:uFillTx/>
              <a:latin typeface="+mj-lt"/>
              <a:sym typeface="Helvetica Light"/>
            </a:endParaRPr>
          </a:p>
        </p:txBody>
      </p:sp>
    </p:spTree>
    <p:extLst>
      <p:ext uri="{BB962C8B-B14F-4D97-AF65-F5344CB8AC3E}">
        <p14:creationId xmlns:p14="http://schemas.microsoft.com/office/powerpoint/2010/main" val="2570435696"/>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hape 169"/>
          <p:cNvSpPr/>
          <p:nvPr/>
        </p:nvSpPr>
        <p:spPr>
          <a:xfrm>
            <a:off x="438088" y="457200"/>
            <a:ext cx="12128623" cy="8839199"/>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51" name="Shape 151"/>
          <p:cNvSpPr/>
          <p:nvPr/>
        </p:nvSpPr>
        <p:spPr>
          <a:xfrm>
            <a:off x="6812527" y="6634143"/>
            <a:ext cx="4673234" cy="838201"/>
          </a:xfrm>
          <a:prstGeom prst="rect">
            <a:avLst/>
          </a:prstGeom>
          <a:ln w="12700">
            <a:miter lim="400000"/>
          </a:ln>
          <a:extLst>
            <a:ext uri="{C572A759-6A51-4108-AA02-DFA0A04FC94B}">
              <ma14:wrappingTextBoxFlag xmlns:ma14="http://schemas.microsoft.com/office/mac/drawingml/2011/main" val="1"/>
            </a:ext>
          </a:extLst>
        </p:spPr>
        <p:txBody>
          <a:bodyPr lIns="50800" tIns="50800" rIns="50800" bIns="50800" anchor="ctr">
            <a:spAutoFit/>
          </a:bodyPr>
          <a:lstStyle>
            <a:lvl1pPr>
              <a:defRPr sz="2100">
                <a:solidFill>
                  <a:srgbClr val="FFFFFF"/>
                </a:solidFill>
                <a:latin typeface="Calibri"/>
                <a:ea typeface="Calibri"/>
                <a:cs typeface="Calibri"/>
                <a:sym typeface="Calibri"/>
              </a:defRPr>
            </a:lvl1pPr>
          </a:lstStyle>
          <a:p>
            <a:r>
              <a:t>Jacksonville: Where Florida </a:t>
            </a:r>
          </a:p>
        </p:txBody>
      </p:sp>
      <p:sp>
        <p:nvSpPr>
          <p:cNvPr id="6" name="Shape 155"/>
          <p:cNvSpPr/>
          <p:nvPr/>
        </p:nvSpPr>
        <p:spPr>
          <a:xfrm rot="21594238">
            <a:off x="4978407"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ED BALL BUILDING</a:t>
            </a:r>
          </a:p>
        </p:txBody>
      </p:sp>
      <p:pic>
        <p:nvPicPr>
          <p:cNvPr id="4098" name="Picture 2" descr="S:\ART IN PUBLIC PLACES\ADMINISTRATION\INTERNSHIPS\individual files\2017\Zachary Mease\Ed Ball Building\Exterior.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8088" y="3581400"/>
            <a:ext cx="12128623" cy="43715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4347706"/>
      </p:ext>
    </p:extLst>
  </p:cSld>
  <p:clrMapOvr>
    <a:masterClrMapping/>
  </p:clrMapOvr>
  <p:transition xmlns:p14="http://schemas.microsoft.com/office/powerpoint/2010/main" spd="med"/>
  <p:timing>
    <p:tnLst>
      <p:par>
        <p:cTn xmlns:p14="http://schemas.microsoft.com/office/powerpoint/2010/mai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Shape 169"/>
          <p:cNvSpPr/>
          <p:nvPr/>
        </p:nvSpPr>
        <p:spPr>
          <a:xfrm>
            <a:off x="0" y="0"/>
            <a:ext cx="13004800" cy="9753600"/>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34" name="Shape 155"/>
          <p:cNvSpPr/>
          <p:nvPr/>
        </p:nvSpPr>
        <p:spPr>
          <a:xfrm rot="21594238">
            <a:off x="5974458" y="-1040829"/>
            <a:ext cx="9186693" cy="6519534"/>
          </a:xfrm>
          <a:prstGeom prst="rect">
            <a:avLst/>
          </a:prstGeom>
          <a:ln w="12700">
            <a:miter lim="400000"/>
          </a:ln>
          <a:effectLst>
            <a:outerShdw dir="5400000" rotWithShape="0">
              <a:srgbClr val="FFFFFF"/>
            </a:outerShdw>
          </a:effectLst>
          <a:extLst>
            <a:ext uri="{C572A759-6A51-4108-AA02-DFA0A04FC94B}">
              <ma14:wrappingTextBoxFlag xmlns:ma14="http://schemas.microsoft.com/office/mac/drawingml/2011/main" val="1"/>
            </a:ext>
          </a:extLst>
        </p:spPr>
        <p:txBody>
          <a:bodyPr lIns="50800" tIns="50800" rIns="50800" bIns="50800" anchor="ctr"/>
          <a:lstStyle/>
          <a:p>
            <a:pPr algn="l">
              <a:lnSpc>
                <a:spcPct val="70000"/>
              </a:lnSpc>
              <a:defRPr sz="6000" b="1">
                <a:ln w="7619">
                  <a:solidFill>
                    <a:srgbClr val="FFFFFF"/>
                  </a:solidFill>
                </a:ln>
                <a:noFill/>
                <a:latin typeface="Calibri"/>
                <a:ea typeface="Calibri"/>
                <a:cs typeface="Calibri"/>
                <a:sym typeface="Calibri"/>
              </a:defRPr>
            </a:pPr>
            <a:r>
              <a:rPr lang="en-US" dirty="0" smtClean="0"/>
              <a:t>ED BALL BUILDING</a:t>
            </a:r>
          </a:p>
          <a:p>
            <a:pPr algn="l">
              <a:lnSpc>
                <a:spcPct val="70000"/>
              </a:lnSpc>
              <a:defRPr sz="6000" b="1">
                <a:ln w="7619">
                  <a:solidFill>
                    <a:srgbClr val="FFFFFF"/>
                  </a:solidFill>
                </a:ln>
                <a:noFill/>
                <a:latin typeface="Calibri"/>
                <a:ea typeface="Calibri"/>
                <a:cs typeface="Calibri"/>
                <a:sym typeface="Calibri"/>
              </a:defRPr>
            </a:pPr>
            <a:r>
              <a:rPr lang="en-US" dirty="0" smtClean="0"/>
              <a:t>Site Info &amp; Contacts</a:t>
            </a:r>
            <a:endParaRPr dirty="0"/>
          </a:p>
        </p:txBody>
      </p:sp>
      <p:sp>
        <p:nvSpPr>
          <p:cNvPr id="10" name="TextBox 9"/>
          <p:cNvSpPr txBox="1"/>
          <p:nvPr/>
        </p:nvSpPr>
        <p:spPr>
          <a:xfrm>
            <a:off x="6502400" y="2999602"/>
            <a:ext cx="5638800" cy="6135013"/>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Council Members at Large:</a:t>
            </a:r>
          </a:p>
          <a:p>
            <a:pPr algn="l"/>
            <a:r>
              <a:rPr lang="en-US" sz="3200" dirty="0" smtClean="0">
                <a:solidFill>
                  <a:schemeClr val="bg1"/>
                </a:solidFill>
                <a:latin typeface="Calibri" pitchFamily="34" charset="0"/>
              </a:rPr>
              <a:t>Anna Lopez-</a:t>
            </a:r>
            <a:r>
              <a:rPr lang="en-US" sz="3200" dirty="0" err="1" smtClean="0">
                <a:solidFill>
                  <a:schemeClr val="bg1"/>
                </a:solidFill>
                <a:latin typeface="Calibri" pitchFamily="34" charset="0"/>
              </a:rPr>
              <a:t>Brosche</a:t>
            </a:r>
            <a:endParaRPr lang="en-US" sz="3200" dirty="0" smtClean="0">
              <a:solidFill>
                <a:schemeClr val="bg1"/>
              </a:solidFill>
              <a:latin typeface="Calibri" pitchFamily="34" charset="0"/>
            </a:endParaRPr>
          </a:p>
          <a:p>
            <a:pPr algn="l"/>
            <a:r>
              <a:rPr lang="en-US" sz="2400" dirty="0" smtClean="0">
                <a:solidFill>
                  <a:schemeClr val="bg1"/>
                </a:solidFill>
                <a:latin typeface="Calibri" pitchFamily="34" charset="0"/>
              </a:rPr>
              <a:t>Assistant: </a:t>
            </a:r>
            <a:r>
              <a:rPr lang="en-US" sz="2400" dirty="0" err="1" smtClean="0">
                <a:solidFill>
                  <a:schemeClr val="bg1"/>
                </a:solidFill>
                <a:latin typeface="Calibri" pitchFamily="34" charset="0"/>
              </a:rPr>
              <a:t>Jeneen</a:t>
            </a:r>
            <a:r>
              <a:rPr lang="en-US" sz="2400" dirty="0" smtClean="0">
                <a:solidFill>
                  <a:schemeClr val="bg1"/>
                </a:solidFill>
                <a:latin typeface="Calibri" pitchFamily="34" charset="0"/>
              </a:rPr>
              <a:t> Sanders</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Vice President </a:t>
            </a:r>
            <a:r>
              <a:rPr lang="en-US" sz="3200" dirty="0" err="1" smtClean="0">
                <a:solidFill>
                  <a:schemeClr val="bg1"/>
                </a:solidFill>
                <a:latin typeface="Calibri" pitchFamily="34" charset="0"/>
              </a:rPr>
              <a:t>Crescimbeni</a:t>
            </a:r>
            <a:endParaRPr lang="en-US" sz="3200" dirty="0" smtClean="0">
              <a:solidFill>
                <a:schemeClr val="bg1"/>
              </a:solidFill>
              <a:latin typeface="Calibri" pitchFamily="34" charset="0"/>
            </a:endParaRPr>
          </a:p>
          <a:p>
            <a:pPr algn="l"/>
            <a:r>
              <a:rPr lang="en-US" sz="2400" dirty="0" smtClean="0">
                <a:solidFill>
                  <a:schemeClr val="bg1"/>
                </a:solidFill>
                <a:latin typeface="Calibri" pitchFamily="34" charset="0"/>
              </a:rPr>
              <a:t>Assistant: Nikki Evans</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Tommy </a:t>
            </a:r>
            <a:r>
              <a:rPr lang="en-US" sz="3200" dirty="0" err="1" smtClean="0">
                <a:solidFill>
                  <a:schemeClr val="bg1"/>
                </a:solidFill>
                <a:latin typeface="Calibri" pitchFamily="34" charset="0"/>
              </a:rPr>
              <a:t>Hazouri</a:t>
            </a:r>
            <a:endParaRPr lang="en-US" sz="3200" dirty="0" smtClean="0">
              <a:solidFill>
                <a:schemeClr val="bg1"/>
              </a:solidFill>
              <a:latin typeface="Calibri" pitchFamily="34" charset="0"/>
            </a:endParaRPr>
          </a:p>
          <a:p>
            <a:pPr algn="l"/>
            <a:r>
              <a:rPr lang="en-US" sz="2400" dirty="0" smtClean="0">
                <a:solidFill>
                  <a:schemeClr val="bg1"/>
                </a:solidFill>
                <a:latin typeface="Calibri" pitchFamily="34" charset="0"/>
              </a:rPr>
              <a:t>Assistant: </a:t>
            </a:r>
            <a:r>
              <a:rPr lang="en-US" sz="2400" dirty="0" err="1" smtClean="0">
                <a:solidFill>
                  <a:schemeClr val="bg1"/>
                </a:solidFill>
                <a:latin typeface="Calibri" pitchFamily="34" charset="0"/>
              </a:rPr>
              <a:t>Haleigh</a:t>
            </a:r>
            <a:r>
              <a:rPr lang="en-US" sz="2400" dirty="0" smtClean="0">
                <a:solidFill>
                  <a:schemeClr val="bg1"/>
                </a:solidFill>
                <a:latin typeface="Calibri" pitchFamily="34" charset="0"/>
              </a:rPr>
              <a:t> Hutchinson</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Greg Anderson</a:t>
            </a:r>
          </a:p>
          <a:p>
            <a:pPr algn="l"/>
            <a:r>
              <a:rPr lang="en-US" sz="2400" dirty="0" smtClean="0">
                <a:solidFill>
                  <a:schemeClr val="bg1"/>
                </a:solidFill>
                <a:latin typeface="Calibri" pitchFamily="34" charset="0"/>
              </a:rPr>
              <a:t>Assistant: Leeann </a:t>
            </a:r>
            <a:r>
              <a:rPr lang="en-US" sz="2400" dirty="0" err="1" smtClean="0">
                <a:solidFill>
                  <a:schemeClr val="bg1"/>
                </a:solidFill>
                <a:latin typeface="Calibri" pitchFamily="34" charset="0"/>
              </a:rPr>
              <a:t>Kreig</a:t>
            </a:r>
            <a:r>
              <a:rPr lang="en-US" sz="2000" dirty="0" smtClean="0">
                <a:solidFill>
                  <a:schemeClr val="bg1"/>
                </a:solidFill>
                <a:latin typeface="Calibri" pitchFamily="34" charset="0"/>
              </a:rPr>
              <a:t/>
            </a:r>
            <a:br>
              <a:rPr lang="en-US" sz="2000" dirty="0" smtClean="0">
                <a:solidFill>
                  <a:schemeClr val="bg1"/>
                </a:solidFill>
                <a:latin typeface="Calibri" pitchFamily="34" charset="0"/>
              </a:rPr>
            </a:br>
            <a:endParaRPr lang="en-US" sz="2000" dirty="0" smtClean="0">
              <a:solidFill>
                <a:schemeClr val="bg1"/>
              </a:solidFill>
              <a:latin typeface="Calibri" pitchFamily="34" charset="0"/>
            </a:endParaRPr>
          </a:p>
          <a:p>
            <a:pPr algn="l"/>
            <a:r>
              <a:rPr lang="en-US" sz="3200" dirty="0" smtClean="0">
                <a:solidFill>
                  <a:schemeClr val="bg1"/>
                </a:solidFill>
                <a:latin typeface="Calibri" pitchFamily="34" charset="0"/>
              </a:rPr>
              <a:t>Samuel Newby</a:t>
            </a:r>
          </a:p>
          <a:p>
            <a:pPr algn="l"/>
            <a:r>
              <a:rPr lang="en-US" sz="2400" dirty="0" smtClean="0">
                <a:solidFill>
                  <a:schemeClr val="bg1"/>
                </a:solidFill>
                <a:latin typeface="Calibri" pitchFamily="34" charset="0"/>
              </a:rPr>
              <a:t>Assistant: Chiquita Moore</a:t>
            </a:r>
            <a:endParaRPr lang="en-US" sz="2400" dirty="0">
              <a:solidFill>
                <a:schemeClr val="bg1"/>
              </a:solidFill>
              <a:latin typeface="Calibri" pitchFamily="34" charset="0"/>
            </a:endParaRPr>
          </a:p>
        </p:txBody>
      </p:sp>
      <p:sp>
        <p:nvSpPr>
          <p:cNvPr id="11" name="TextBox 10"/>
          <p:cNvSpPr txBox="1"/>
          <p:nvPr/>
        </p:nvSpPr>
        <p:spPr>
          <a:xfrm>
            <a:off x="1016000" y="3492044"/>
            <a:ext cx="4876800" cy="1087477"/>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223 West Adams Street, Jacksonville, FL 32202</a:t>
            </a:r>
            <a:endParaRPr lang="en-US" sz="3200" dirty="0">
              <a:solidFill>
                <a:schemeClr val="bg1"/>
              </a:solidFill>
              <a:latin typeface="Calibri" pitchFamily="34" charset="0"/>
            </a:endParaRPr>
          </a:p>
        </p:txBody>
      </p:sp>
      <p:sp>
        <p:nvSpPr>
          <p:cNvPr id="12" name="TextBox 11"/>
          <p:cNvSpPr txBox="1"/>
          <p:nvPr/>
        </p:nvSpPr>
        <p:spPr>
          <a:xfrm>
            <a:off x="1016000" y="4648200"/>
            <a:ext cx="3108561" cy="595035"/>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Planning District 1</a:t>
            </a:r>
            <a:endParaRPr lang="en-US" sz="3200" dirty="0">
              <a:solidFill>
                <a:schemeClr val="bg1"/>
              </a:solidFill>
              <a:latin typeface="Calibri" pitchFamily="34" charset="0"/>
            </a:endParaRPr>
          </a:p>
        </p:txBody>
      </p:sp>
      <p:sp>
        <p:nvSpPr>
          <p:cNvPr id="13" name="TextBox 12"/>
          <p:cNvSpPr txBox="1"/>
          <p:nvPr/>
        </p:nvSpPr>
        <p:spPr>
          <a:xfrm>
            <a:off x="1003300" y="5348565"/>
            <a:ext cx="3108561" cy="595035"/>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Council District 7</a:t>
            </a:r>
            <a:endParaRPr lang="en-US" sz="3200" dirty="0">
              <a:solidFill>
                <a:schemeClr val="bg1"/>
              </a:solidFill>
              <a:latin typeface="Calibri" pitchFamily="34" charset="0"/>
            </a:endParaRPr>
          </a:p>
        </p:txBody>
      </p:sp>
      <p:sp>
        <p:nvSpPr>
          <p:cNvPr id="14" name="TextBox 13"/>
          <p:cNvSpPr txBox="1"/>
          <p:nvPr/>
        </p:nvSpPr>
        <p:spPr>
          <a:xfrm>
            <a:off x="990600" y="6067108"/>
            <a:ext cx="3108561" cy="1087477"/>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Council Member:</a:t>
            </a:r>
          </a:p>
          <a:p>
            <a:pPr algn="l"/>
            <a:r>
              <a:rPr lang="en-US" sz="3200" dirty="0" smtClean="0">
                <a:solidFill>
                  <a:schemeClr val="bg1"/>
                </a:solidFill>
                <a:latin typeface="Calibri" pitchFamily="34" charset="0"/>
              </a:rPr>
              <a:t>Reggie Gaffney</a:t>
            </a:r>
            <a:endParaRPr lang="en-US" sz="3200" dirty="0">
              <a:solidFill>
                <a:schemeClr val="bg1"/>
              </a:solidFill>
              <a:latin typeface="Calibri" pitchFamily="34" charset="0"/>
            </a:endParaRPr>
          </a:p>
        </p:txBody>
      </p:sp>
      <p:sp>
        <p:nvSpPr>
          <p:cNvPr id="15" name="TextBox 14"/>
          <p:cNvSpPr txBox="1"/>
          <p:nvPr/>
        </p:nvSpPr>
        <p:spPr>
          <a:xfrm>
            <a:off x="1015999" y="7315200"/>
            <a:ext cx="3108561" cy="1087477"/>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3200" dirty="0" smtClean="0">
                <a:solidFill>
                  <a:schemeClr val="bg1"/>
                </a:solidFill>
                <a:latin typeface="Calibri" pitchFamily="34" charset="0"/>
              </a:rPr>
              <a:t>Assistant:</a:t>
            </a:r>
          </a:p>
          <a:p>
            <a:pPr algn="l"/>
            <a:r>
              <a:rPr lang="en-US" sz="3200" dirty="0" err="1">
                <a:solidFill>
                  <a:schemeClr val="bg1"/>
                </a:solidFill>
                <a:latin typeface="Calibri" pitchFamily="34" charset="0"/>
              </a:rPr>
              <a:t>Sirretta</a:t>
            </a:r>
            <a:r>
              <a:rPr lang="en-US" sz="3200" dirty="0">
                <a:solidFill>
                  <a:schemeClr val="bg1"/>
                </a:solidFill>
                <a:latin typeface="Calibri" pitchFamily="34" charset="0"/>
              </a:rPr>
              <a:t> Williams</a:t>
            </a:r>
            <a:endParaRPr lang="en-US" sz="3200" dirty="0" smtClean="0">
              <a:solidFill>
                <a:schemeClr val="bg1"/>
              </a:solidFill>
              <a:latin typeface="Calibri" pitchFamily="34" charset="0"/>
            </a:endParaRPr>
          </a:p>
        </p:txBody>
      </p:sp>
    </p:spTree>
    <p:extLst>
      <p:ext uri="{BB962C8B-B14F-4D97-AF65-F5344CB8AC3E}">
        <p14:creationId xmlns:p14="http://schemas.microsoft.com/office/powerpoint/2010/main" val="42344845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ART IN PUBLIC PLACES\ADMINISTRATION\INTERNSHIPS\individual files\2017\Zachary Mease\Winton Drive\Google Maps Images\Cit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371" y="0"/>
            <a:ext cx="7421562" cy="6278562"/>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2" descr="S:\ART IN PUBLIC PLACES\ADMINISTRATION\INTERNSHIPS\individual files\2017\Zachary Mease\Ed Ball Building\Neighborhoo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48279" y="3581401"/>
            <a:ext cx="6356522" cy="6191252"/>
          </a:xfrm>
          <a:prstGeom prst="rect">
            <a:avLst/>
          </a:prstGeom>
          <a:noFill/>
          <a:ln w="50800">
            <a:solidFill>
              <a:srgbClr val="FFC000"/>
            </a:solidFill>
          </a:ln>
          <a:extLst>
            <a:ext uri="{909E8E84-426E-40dd-AFC4-6F175D3DCCD1}">
              <a14:hiddenFill xmlns:a14="http://schemas.microsoft.com/office/drawing/2010/main">
                <a:solidFill>
                  <a:srgbClr val="FFFFFF"/>
                </a:solidFill>
              </a14:hiddenFill>
            </a:ext>
          </a:extLst>
        </p:spPr>
      </p:pic>
      <p:sp>
        <p:nvSpPr>
          <p:cNvPr id="167" name="Shape 167"/>
          <p:cNvSpPr>
            <a:spLocks noGrp="1"/>
          </p:cNvSpPr>
          <p:nvPr>
            <p:ph type="sldNum" sz="quarter" idx="2"/>
          </p:nvPr>
        </p:nvSpPr>
        <p:spPr>
          <a:xfrm>
            <a:off x="12105251" y="9114114"/>
            <a:ext cx="249310" cy="37134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65</a:t>
            </a:fld>
            <a:endParaRPr/>
          </a:p>
        </p:txBody>
      </p:sp>
      <p:grpSp>
        <p:nvGrpSpPr>
          <p:cNvPr id="171" name="Group 171"/>
          <p:cNvGrpSpPr/>
          <p:nvPr/>
        </p:nvGrpSpPr>
        <p:grpSpPr>
          <a:xfrm>
            <a:off x="-1879708" y="694"/>
            <a:ext cx="6519535" cy="9752214"/>
            <a:chOff x="4219" y="0"/>
            <a:chExt cx="6519533" cy="9752213"/>
          </a:xfrm>
        </p:grpSpPr>
        <p:sp>
          <p:nvSpPr>
            <p:cNvPr id="169" name="Shape 169"/>
            <p:cNvSpPr/>
            <p:nvPr/>
          </p:nvSpPr>
          <p:spPr>
            <a:xfrm>
              <a:off x="1864611" y="0"/>
              <a:ext cx="1976685" cy="9752213"/>
            </a:xfrm>
            <a:prstGeom prst="rect">
              <a:avLst/>
            </a:prstGeom>
            <a:blipFill rotWithShape="1">
              <a:blip r:embed="rId5"/>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725408" y="2252939"/>
              <a:ext cx="7978788"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ED BALL BUILDING</a:t>
              </a:r>
            </a:p>
            <a:p>
              <a:r>
                <a:rPr lang="en-US" dirty="0" smtClean="0"/>
                <a:t>Neighborhood</a:t>
              </a:r>
            </a:p>
            <a:p>
              <a:endParaRPr dirty="0"/>
            </a:p>
          </p:txBody>
        </p:sp>
      </p:grpSp>
      <p:sp>
        <p:nvSpPr>
          <p:cNvPr id="18" name="Rectangle 17"/>
          <p:cNvSpPr/>
          <p:nvPr/>
        </p:nvSpPr>
        <p:spPr>
          <a:xfrm>
            <a:off x="4749800" y="3032919"/>
            <a:ext cx="188790" cy="167481"/>
          </a:xfrm>
          <a:prstGeom prst="rect">
            <a:avLst/>
          </a:prstGeom>
          <a:noFill/>
          <a:ln w="50800" cap="flat">
            <a:solidFill>
              <a:srgbClr val="FFC000"/>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cxnSp>
        <p:nvCxnSpPr>
          <p:cNvPr id="4" name="Straight Connector 3"/>
          <p:cNvCxnSpPr/>
          <p:nvPr/>
        </p:nvCxnSpPr>
        <p:spPr>
          <a:xfrm flipH="1" flipV="1">
            <a:off x="4749800" y="3200400"/>
            <a:ext cx="1898479" cy="6572253"/>
          </a:xfrm>
          <a:prstGeom prst="line">
            <a:avLst/>
          </a:prstGeom>
          <a:noFill/>
          <a:ln w="50800" cap="flat">
            <a:solidFill>
              <a:srgbClr val="FFC000"/>
            </a:solidFill>
            <a:prstDash val="solid"/>
            <a:bevel/>
          </a:ln>
          <a:effectLst/>
          <a:sp3d/>
        </p:spPr>
        <p:style>
          <a:lnRef idx="0">
            <a:scrgbClr r="0" g="0" b="0"/>
          </a:lnRef>
          <a:fillRef idx="0">
            <a:scrgbClr r="0" g="0" b="0"/>
          </a:fillRef>
          <a:effectRef idx="0">
            <a:scrgbClr r="0" g="0" b="0"/>
          </a:effectRef>
          <a:fontRef idx="none"/>
        </p:style>
      </p:cxnSp>
      <p:cxnSp>
        <p:nvCxnSpPr>
          <p:cNvPr id="20" name="Straight Connector 19"/>
          <p:cNvCxnSpPr/>
          <p:nvPr/>
        </p:nvCxnSpPr>
        <p:spPr>
          <a:xfrm flipH="1" flipV="1">
            <a:off x="4938592" y="3032922"/>
            <a:ext cx="8066209" cy="472278"/>
          </a:xfrm>
          <a:prstGeom prst="line">
            <a:avLst/>
          </a:prstGeom>
          <a:noFill/>
          <a:ln w="50800" cap="flat">
            <a:solidFill>
              <a:srgbClr val="FFC000"/>
            </a:solidFill>
            <a:prstDash val="solid"/>
            <a:bevel/>
          </a:ln>
          <a:effectLst/>
          <a:sp3d/>
        </p:spPr>
        <p:style>
          <a:lnRef idx="0">
            <a:scrgbClr r="0" g="0" b="0"/>
          </a:lnRef>
          <a:fillRef idx="0">
            <a:scrgbClr r="0" g="0" b="0"/>
          </a:fillRef>
          <a:effectRef idx="0">
            <a:scrgbClr r="0" g="0" b="0"/>
          </a:effectRef>
          <a:fontRef idx="none"/>
        </p:style>
      </p:cxnSp>
      <p:grpSp>
        <p:nvGrpSpPr>
          <p:cNvPr id="23" name="Group 22"/>
          <p:cNvGrpSpPr/>
          <p:nvPr/>
        </p:nvGrpSpPr>
        <p:grpSpPr>
          <a:xfrm>
            <a:off x="8713708" y="6477001"/>
            <a:ext cx="1330449" cy="533479"/>
            <a:chOff x="2200151" y="914400"/>
            <a:chExt cx="1330449" cy="533479"/>
          </a:xfrm>
          <a:solidFill>
            <a:schemeClr val="accent6">
              <a:lumMod val="75000"/>
              <a:alpha val="70000"/>
            </a:schemeClr>
          </a:solidFill>
        </p:grpSpPr>
        <p:sp>
          <p:nvSpPr>
            <p:cNvPr id="24" name="5-Point Star 23"/>
            <p:cNvSpPr/>
            <p:nvPr/>
          </p:nvSpPr>
          <p:spPr>
            <a:xfrm>
              <a:off x="307340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5" name="TextBox 24"/>
            <p:cNvSpPr txBox="1"/>
            <p:nvPr/>
          </p:nvSpPr>
          <p:spPr>
            <a:xfrm>
              <a:off x="2200151" y="914400"/>
              <a:ext cx="764371"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Site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sp>
        <p:nvSpPr>
          <p:cNvPr id="30" name="TextBox 29"/>
          <p:cNvSpPr txBox="1"/>
          <p:nvPr/>
        </p:nvSpPr>
        <p:spPr>
          <a:xfrm>
            <a:off x="9634394" y="493772"/>
            <a:ext cx="3108561" cy="841256"/>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400" dirty="0" smtClean="0">
                <a:solidFill>
                  <a:schemeClr val="bg1"/>
                </a:solidFill>
                <a:latin typeface="Calibri" pitchFamily="34" charset="0"/>
              </a:rPr>
              <a:t>223 West Adams Street, Jacksonville, FL 32202</a:t>
            </a:r>
            <a:endParaRPr lang="en-US" sz="2400" dirty="0">
              <a:solidFill>
                <a:schemeClr val="bg1"/>
              </a:solidFill>
              <a:latin typeface="Calibri" pitchFamily="34" charset="0"/>
            </a:endParaRPr>
          </a:p>
        </p:txBody>
      </p:sp>
      <p:sp>
        <p:nvSpPr>
          <p:cNvPr id="31" name="TextBox 30"/>
          <p:cNvSpPr txBox="1"/>
          <p:nvPr/>
        </p:nvSpPr>
        <p:spPr>
          <a:xfrm>
            <a:off x="9634394" y="1585476"/>
            <a:ext cx="3108561" cy="471924"/>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400" dirty="0" smtClean="0">
                <a:solidFill>
                  <a:schemeClr val="bg1"/>
                </a:solidFill>
                <a:latin typeface="Calibri" pitchFamily="34" charset="0"/>
              </a:rPr>
              <a:t>Planning District 1</a:t>
            </a:r>
            <a:endParaRPr lang="en-US" sz="2400" dirty="0">
              <a:solidFill>
                <a:schemeClr val="bg1"/>
              </a:solidFill>
              <a:latin typeface="Calibri" pitchFamily="34" charset="0"/>
            </a:endParaRPr>
          </a:p>
        </p:txBody>
      </p:sp>
      <p:sp>
        <p:nvSpPr>
          <p:cNvPr id="33" name="TextBox 32"/>
          <p:cNvSpPr txBox="1"/>
          <p:nvPr/>
        </p:nvSpPr>
        <p:spPr>
          <a:xfrm>
            <a:off x="9640727" y="2286000"/>
            <a:ext cx="3108561" cy="471924"/>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400" dirty="0" smtClean="0">
                <a:solidFill>
                  <a:schemeClr val="bg1"/>
                </a:solidFill>
                <a:latin typeface="Calibri" pitchFamily="34" charset="0"/>
              </a:rPr>
              <a:t>Council District 7</a:t>
            </a:r>
            <a:endParaRPr lang="en-US" sz="2400" dirty="0">
              <a:solidFill>
                <a:schemeClr val="bg1"/>
              </a:solidFill>
              <a:latin typeface="Calibri" pitchFamily="34" charset="0"/>
            </a:endParaRPr>
          </a:p>
        </p:txBody>
      </p:sp>
    </p:spTree>
    <p:extLst>
      <p:ext uri="{BB962C8B-B14F-4D97-AF65-F5344CB8AC3E}">
        <p14:creationId xmlns:p14="http://schemas.microsoft.com/office/powerpoint/2010/main" val="30357698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 descr="S:\ART IN PUBLIC PLACES\ADMINISTRATION\INTERNSHIPS\individual files\2017\Zachary Mease\Ed Ball Building\Neighborhood.PNG"/>
          <p:cNvPicPr>
            <a:picLocks noChangeAspect="1" noChangeArrowheads="1"/>
          </p:cNvPicPr>
          <p:nvPr/>
        </p:nvPicPr>
        <p:blipFill rotWithShape="1">
          <a:blip r:embed="rId3">
            <a:extLst>
              <a:ext uri="{28A0092B-C50C-407E-A947-70E740481C1C}">
                <a14:useLocalDpi xmlns:a14="http://schemas.microsoft.com/office/drawing/2010/main" val="0"/>
              </a:ext>
            </a:extLst>
          </a:blip>
          <a:srcRect t="7231" b="2137"/>
          <a:stretch/>
        </p:blipFill>
        <p:spPr bwMode="auto">
          <a:xfrm>
            <a:off x="1957371" y="693"/>
            <a:ext cx="11047429" cy="9752215"/>
          </a:xfrm>
          <a:prstGeom prst="rect">
            <a:avLst/>
          </a:prstGeom>
          <a:noFill/>
          <a:ln w="50800">
            <a:noFill/>
          </a:ln>
          <a:extLst>
            <a:ext uri="{909E8E84-426E-40dd-AFC4-6F175D3DCCD1}">
              <a14:hiddenFill xmlns:a14="http://schemas.microsoft.com/office/drawing/2010/main">
                <a:solidFill>
                  <a:srgbClr val="FFFFFF"/>
                </a:solidFill>
              </a14:hiddenFill>
            </a:ext>
          </a:extLst>
        </p:spPr>
      </p:pic>
      <p:grpSp>
        <p:nvGrpSpPr>
          <p:cNvPr id="171" name="Group 171"/>
          <p:cNvGrpSpPr/>
          <p:nvPr/>
        </p:nvGrpSpPr>
        <p:grpSpPr>
          <a:xfrm>
            <a:off x="-1879504" y="694"/>
            <a:ext cx="6519536" cy="9752214"/>
            <a:chOff x="4423" y="0"/>
            <a:chExt cx="6519533" cy="9752212"/>
          </a:xfrm>
        </p:grpSpPr>
        <p:sp>
          <p:nvSpPr>
            <p:cNvPr id="169" name="Shape 169"/>
            <p:cNvSpPr/>
            <p:nvPr/>
          </p:nvSpPr>
          <p:spPr>
            <a:xfrm>
              <a:off x="1864611" y="0"/>
              <a:ext cx="1976685" cy="9752212"/>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603278" y="2374866"/>
              <a:ext cx="7734936"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ED BALL BUILDING</a:t>
              </a:r>
              <a:endParaRPr lang="en-US" dirty="0"/>
            </a:p>
            <a:p>
              <a:r>
                <a:rPr lang="en-US" dirty="0" smtClean="0"/>
                <a:t>Neighborhood Details</a:t>
              </a:r>
            </a:p>
            <a:p>
              <a:endParaRPr dirty="0"/>
            </a:p>
          </p:txBody>
        </p:sp>
      </p:grpSp>
      <p:grpSp>
        <p:nvGrpSpPr>
          <p:cNvPr id="23" name="Group 22"/>
          <p:cNvGrpSpPr/>
          <p:nvPr/>
        </p:nvGrpSpPr>
        <p:grpSpPr>
          <a:xfrm>
            <a:off x="6467543" y="6929954"/>
            <a:ext cx="2385799" cy="1069927"/>
            <a:chOff x="2109100" y="301673"/>
            <a:chExt cx="2385799" cy="1069927"/>
          </a:xfrm>
        </p:grpSpPr>
        <p:sp>
          <p:nvSpPr>
            <p:cNvPr id="24" name="5-Point Star 23"/>
            <p:cNvSpPr/>
            <p:nvPr/>
          </p:nvSpPr>
          <p:spPr>
            <a:xfrm>
              <a:off x="3073400" y="914400"/>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5" name="TextBox 24"/>
            <p:cNvSpPr txBox="1"/>
            <p:nvPr/>
          </p:nvSpPr>
          <p:spPr>
            <a:xfrm>
              <a:off x="2109100" y="301673"/>
              <a:ext cx="2385799" cy="533479"/>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2800" dirty="0" smtClean="0">
                  <a:solidFill>
                    <a:schemeClr val="bg1"/>
                  </a:solidFill>
                  <a:latin typeface="Calibri" pitchFamily="34" charset="0"/>
                </a:rPr>
                <a:t>Skyway System</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26" name="Group 25"/>
          <p:cNvGrpSpPr/>
          <p:nvPr/>
        </p:nvGrpSpPr>
        <p:grpSpPr>
          <a:xfrm>
            <a:off x="2360362" y="6400800"/>
            <a:ext cx="2967004" cy="1253752"/>
            <a:chOff x="1818498" y="117848"/>
            <a:chExt cx="2967004" cy="1253752"/>
          </a:xfrm>
        </p:grpSpPr>
        <p:sp>
          <p:nvSpPr>
            <p:cNvPr id="27" name="5-Point Star 26"/>
            <p:cNvSpPr/>
            <p:nvPr/>
          </p:nvSpPr>
          <p:spPr>
            <a:xfrm>
              <a:off x="3073400" y="914400"/>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8" name="TextBox 27"/>
            <p:cNvSpPr txBox="1"/>
            <p:nvPr/>
          </p:nvSpPr>
          <p:spPr>
            <a:xfrm>
              <a:off x="1818498" y="117848"/>
              <a:ext cx="2967004" cy="533479"/>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smtClean="0">
                  <a:ln>
                    <a:noFill/>
                  </a:ln>
                  <a:solidFill>
                    <a:schemeClr val="bg1"/>
                  </a:solidFill>
                  <a:effectLst/>
                  <a:uFillTx/>
                  <a:latin typeface="Calibri" pitchFamily="34" charset="0"/>
                  <a:sym typeface="Helvetica Light"/>
                </a:rPr>
                <a:t>Everbank</a:t>
              </a:r>
              <a:r>
                <a:rPr kumimoji="0" lang="en-US" sz="2800" b="0" i="0" u="none" strike="noStrike" cap="none" spc="0" normalizeH="0" baseline="0" dirty="0" smtClean="0">
                  <a:ln>
                    <a:noFill/>
                  </a:ln>
                  <a:solidFill>
                    <a:schemeClr val="bg1"/>
                  </a:solidFill>
                  <a:effectLst/>
                  <a:uFillTx/>
                  <a:latin typeface="Calibri" pitchFamily="34" charset="0"/>
                  <a:sym typeface="Helvetica Light"/>
                </a:rPr>
                <a:t> Building</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32" name="Group 31"/>
          <p:cNvGrpSpPr/>
          <p:nvPr/>
        </p:nvGrpSpPr>
        <p:grpSpPr>
          <a:xfrm>
            <a:off x="4734829" y="2413416"/>
            <a:ext cx="2709647" cy="964367"/>
            <a:chOff x="206312" y="773629"/>
            <a:chExt cx="2709647" cy="964367"/>
          </a:xfrm>
        </p:grpSpPr>
        <p:sp>
          <p:nvSpPr>
            <p:cNvPr id="33" name="5-Point Star 32"/>
            <p:cNvSpPr/>
            <p:nvPr/>
          </p:nvSpPr>
          <p:spPr>
            <a:xfrm>
              <a:off x="2458759" y="918835"/>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34" name="TextBox 33"/>
            <p:cNvSpPr txBox="1"/>
            <p:nvPr/>
          </p:nvSpPr>
          <p:spPr>
            <a:xfrm>
              <a:off x="206312" y="773629"/>
              <a:ext cx="2088187" cy="964367"/>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2800" dirty="0" smtClean="0">
                  <a:solidFill>
                    <a:schemeClr val="bg1"/>
                  </a:solidFill>
                  <a:latin typeface="Calibri" pitchFamily="34" charset="0"/>
                </a:rPr>
                <a:t>Federal Courthouse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38" name="Group 37"/>
          <p:cNvGrpSpPr/>
          <p:nvPr/>
        </p:nvGrpSpPr>
        <p:grpSpPr>
          <a:xfrm>
            <a:off x="4902200" y="4564670"/>
            <a:ext cx="2975373" cy="533480"/>
            <a:chOff x="555227" y="914400"/>
            <a:chExt cx="2975373" cy="533480"/>
          </a:xfrm>
          <a:solidFill>
            <a:schemeClr val="accent6">
              <a:lumMod val="75000"/>
              <a:alpha val="70000"/>
            </a:schemeClr>
          </a:solidFill>
        </p:grpSpPr>
        <p:sp>
          <p:nvSpPr>
            <p:cNvPr id="39" name="5-Point Star 38"/>
            <p:cNvSpPr/>
            <p:nvPr/>
          </p:nvSpPr>
          <p:spPr>
            <a:xfrm>
              <a:off x="307340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40" name="TextBox 39"/>
            <p:cNvSpPr txBox="1"/>
            <p:nvPr/>
          </p:nvSpPr>
          <p:spPr>
            <a:xfrm>
              <a:off x="555227" y="914401"/>
              <a:ext cx="2409296"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Ed</a:t>
              </a:r>
              <a:r>
                <a:rPr kumimoji="0" lang="en-US" sz="2800" b="0" i="0" u="none" strike="noStrike" cap="none" spc="0" normalizeH="0" dirty="0" smtClean="0">
                  <a:ln>
                    <a:noFill/>
                  </a:ln>
                  <a:solidFill>
                    <a:schemeClr val="bg1"/>
                  </a:solidFill>
                  <a:effectLst/>
                  <a:uFillTx/>
                  <a:latin typeface="Calibri" pitchFamily="34" charset="0"/>
                  <a:sym typeface="Helvetica Light"/>
                </a:rPr>
                <a:t> Ball Building</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43" name="Group 42"/>
          <p:cNvGrpSpPr/>
          <p:nvPr/>
        </p:nvGrpSpPr>
        <p:grpSpPr>
          <a:xfrm>
            <a:off x="9626600" y="3303903"/>
            <a:ext cx="2971800" cy="533479"/>
            <a:chOff x="3073400" y="876260"/>
            <a:chExt cx="2971800" cy="533479"/>
          </a:xfrm>
        </p:grpSpPr>
        <p:sp>
          <p:nvSpPr>
            <p:cNvPr id="44" name="5-Point Star 43"/>
            <p:cNvSpPr/>
            <p:nvPr/>
          </p:nvSpPr>
          <p:spPr>
            <a:xfrm>
              <a:off x="3073400" y="914400"/>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45" name="TextBox 44"/>
            <p:cNvSpPr txBox="1"/>
            <p:nvPr/>
          </p:nvSpPr>
          <p:spPr>
            <a:xfrm>
              <a:off x="3683000" y="876260"/>
              <a:ext cx="2362200" cy="533479"/>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2800" dirty="0" smtClean="0">
                  <a:solidFill>
                    <a:schemeClr val="bg1"/>
                  </a:solidFill>
                  <a:latin typeface="Calibri" pitchFamily="34" charset="0"/>
                </a:rPr>
                <a:t>Hemming Park</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30" name="Group 29"/>
          <p:cNvGrpSpPr/>
          <p:nvPr/>
        </p:nvGrpSpPr>
        <p:grpSpPr>
          <a:xfrm>
            <a:off x="9839235" y="896550"/>
            <a:ext cx="1339671" cy="1065523"/>
            <a:chOff x="2632164" y="306077"/>
            <a:chExt cx="1339671" cy="1065523"/>
          </a:xfrm>
        </p:grpSpPr>
        <p:sp>
          <p:nvSpPr>
            <p:cNvPr id="31" name="5-Point Star 30"/>
            <p:cNvSpPr/>
            <p:nvPr/>
          </p:nvSpPr>
          <p:spPr>
            <a:xfrm>
              <a:off x="3073400" y="914400"/>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35" name="TextBox 34"/>
            <p:cNvSpPr txBox="1"/>
            <p:nvPr/>
          </p:nvSpPr>
          <p:spPr>
            <a:xfrm>
              <a:off x="2632164" y="306077"/>
              <a:ext cx="1339671" cy="533479"/>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2800" dirty="0" smtClean="0">
                  <a:solidFill>
                    <a:schemeClr val="bg1"/>
                  </a:solidFill>
                  <a:latin typeface="Calibri" pitchFamily="34" charset="0"/>
                </a:rPr>
                <a:t>City Hall</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spTree>
    <p:extLst>
      <p:ext uri="{BB962C8B-B14F-4D97-AF65-F5344CB8AC3E}">
        <p14:creationId xmlns:p14="http://schemas.microsoft.com/office/powerpoint/2010/main" val="174208369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71" name="Group 171"/>
          <p:cNvGrpSpPr/>
          <p:nvPr/>
        </p:nvGrpSpPr>
        <p:grpSpPr>
          <a:xfrm>
            <a:off x="-1879504" y="694"/>
            <a:ext cx="6519536" cy="9752214"/>
            <a:chOff x="4423" y="0"/>
            <a:chExt cx="6519533" cy="9752212"/>
          </a:xfrm>
        </p:grpSpPr>
        <p:sp>
          <p:nvSpPr>
            <p:cNvPr id="169" name="Shape 169"/>
            <p:cNvSpPr/>
            <p:nvPr/>
          </p:nvSpPr>
          <p:spPr>
            <a:xfrm>
              <a:off x="1864611" y="0"/>
              <a:ext cx="1976685" cy="9752212"/>
            </a:xfrm>
            <a:prstGeom prst="rect">
              <a:avLst/>
            </a:prstGeom>
            <a:blipFill rotWithShape="1">
              <a:blip r:embed="rId3"/>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603278" y="2374866"/>
              <a:ext cx="7734936"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ED BALL BUILDING</a:t>
              </a:r>
              <a:endParaRPr lang="en-US" dirty="0"/>
            </a:p>
            <a:p>
              <a:r>
                <a:rPr lang="en-US" dirty="0" smtClean="0"/>
                <a:t>Aeria</a:t>
              </a:r>
              <a:r>
                <a:rPr lang="en-US" dirty="0"/>
                <a:t>l</a:t>
              </a:r>
              <a:endParaRPr lang="en-US" dirty="0" smtClean="0"/>
            </a:p>
            <a:p>
              <a:endParaRPr dirty="0"/>
            </a:p>
          </p:txBody>
        </p:sp>
      </p:grpSp>
      <p:pic>
        <p:nvPicPr>
          <p:cNvPr id="3074" name="Picture 2" descr="S:\ART IN PUBLIC PLACES\ADMINISTRATION\INTERNSHIPS\individual files\2017\Zachary Mease\Ed Ball Building\Ed Ball Aerial.JPG"/>
          <p:cNvPicPr>
            <a:picLocks noChangeAspect="1" noChangeArrowheads="1"/>
          </p:cNvPicPr>
          <p:nvPr/>
        </p:nvPicPr>
        <p:blipFill rotWithShape="1">
          <a:blip r:embed="rId4">
            <a:extLst>
              <a:ext uri="{28A0092B-C50C-407E-A947-70E740481C1C}">
                <a14:useLocalDpi xmlns:a14="http://schemas.microsoft.com/office/drawing/2010/main" val="0"/>
              </a:ext>
            </a:extLst>
          </a:blip>
          <a:srcRect l="7392" r="7409"/>
          <a:stretch/>
        </p:blipFill>
        <p:spPr bwMode="auto">
          <a:xfrm>
            <a:off x="1957371" y="694"/>
            <a:ext cx="11047430" cy="97529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301874"/>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4" name="image53.jpg"/>
          <p:cNvPicPr>
            <a:picLocks noChangeAspect="1"/>
          </p:cNvPicPr>
          <p:nvPr/>
        </p:nvPicPr>
        <p:blipFill>
          <a:blip r:embed="rId2">
            <a:extLst/>
          </a:blip>
          <a:srcRect l="11801" t="15093" r="4100" b="19372"/>
          <a:stretch>
            <a:fillRect/>
          </a:stretch>
        </p:blipFill>
        <p:spPr>
          <a:xfrm rot="20247643">
            <a:off x="2803393" y="1149175"/>
            <a:ext cx="7398148" cy="7455297"/>
          </a:xfrm>
          <a:custGeom>
            <a:avLst/>
            <a:gdLst/>
            <a:ahLst/>
            <a:cxnLst>
              <a:cxn ang="0">
                <a:pos x="wd2" y="hd2"/>
              </a:cxn>
              <a:cxn ang="5400000">
                <a:pos x="wd2" y="hd2"/>
              </a:cxn>
              <a:cxn ang="10800000">
                <a:pos x="wd2" y="hd2"/>
              </a:cxn>
              <a:cxn ang="16200000">
                <a:pos x="wd2" y="hd2"/>
              </a:cxn>
            </a:cxnLst>
            <a:rect l="0" t="0" r="r" b="b"/>
            <a:pathLst>
              <a:path w="21600" h="21600" extrusionOk="0">
                <a:moveTo>
                  <a:pt x="10799" y="0"/>
                </a:moveTo>
                <a:cubicBezTo>
                  <a:pt x="4835" y="0"/>
                  <a:pt x="0" y="4835"/>
                  <a:pt x="0" y="10799"/>
                </a:cubicBezTo>
                <a:cubicBezTo>
                  <a:pt x="0" y="16764"/>
                  <a:pt x="4835" y="21600"/>
                  <a:pt x="10799" y="21600"/>
                </a:cubicBezTo>
                <a:cubicBezTo>
                  <a:pt x="16764" y="21600"/>
                  <a:pt x="21600" y="16764"/>
                  <a:pt x="21600" y="10799"/>
                </a:cubicBezTo>
                <a:cubicBezTo>
                  <a:pt x="21600" y="4835"/>
                  <a:pt x="16764" y="0"/>
                  <a:pt x="10799" y="0"/>
                </a:cubicBezTo>
                <a:close/>
              </a:path>
            </a:pathLst>
          </a:custGeom>
          <a:ln w="12700">
            <a:miter lim="400000"/>
          </a:ln>
        </p:spPr>
      </p:pic>
    </p:spTree>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S:\ART IN PUBLIC PLACES\ADMINISTRATION\INTERNSHIPS\individual files\2017\Zachary Mease\Winton Drive\Google Maps Images\City.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7371" y="0"/>
            <a:ext cx="7421562" cy="6278562"/>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S:\ART IN PUBLIC PLACES\ADMINISTRATION\INTERNSHIPS\individual files\2017\Zachary Mease\Law and Liberty\Google Maps Images\Neighborhood.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29041" y="3581400"/>
            <a:ext cx="6975760" cy="6172202"/>
          </a:xfrm>
          <a:prstGeom prst="rect">
            <a:avLst/>
          </a:prstGeom>
          <a:noFill/>
          <a:ln w="50800">
            <a:solidFill>
              <a:srgbClr val="FFC000"/>
            </a:solidFill>
          </a:ln>
          <a:extLst>
            <a:ext uri="{909E8E84-426E-40dd-AFC4-6F175D3DCCD1}">
              <a14:hiddenFill xmlns:a14="http://schemas.microsoft.com/office/drawing/2010/main">
                <a:solidFill>
                  <a:srgbClr val="FFFFFF"/>
                </a:solidFill>
              </a14:hiddenFill>
            </a:ext>
          </a:extLst>
        </p:spPr>
      </p:pic>
      <p:pic>
        <p:nvPicPr>
          <p:cNvPr id="163" name="image1.jpg"/>
          <p:cNvPicPr>
            <a:picLocks noChangeAspect="1"/>
          </p:cNvPicPr>
          <p:nvPr/>
        </p:nvPicPr>
        <p:blipFill>
          <a:blip>
            <a:extLst/>
          </a:blip>
          <a:stretch>
            <a:fillRect/>
          </a:stretch>
        </p:blipFill>
        <p:spPr>
          <a:xfrm>
            <a:off x="9906226" y="8696960"/>
            <a:ext cx="1036772" cy="997035"/>
          </a:xfrm>
          <a:prstGeom prst="rect">
            <a:avLst/>
          </a:prstGeom>
          <a:ln w="12700">
            <a:miter lim="400000"/>
          </a:ln>
        </p:spPr>
      </p:pic>
      <p:pic>
        <p:nvPicPr>
          <p:cNvPr id="164" name="image10.png"/>
          <p:cNvPicPr>
            <a:picLocks noChangeAspect="1"/>
          </p:cNvPicPr>
          <p:nvPr/>
        </p:nvPicPr>
        <p:blipFill>
          <a:blip r:embed="rId5">
            <a:extLst/>
          </a:blip>
          <a:stretch>
            <a:fillRect/>
          </a:stretch>
        </p:blipFill>
        <p:spPr>
          <a:xfrm>
            <a:off x="10945706" y="8726762"/>
            <a:ext cx="1632826" cy="810092"/>
          </a:xfrm>
          <a:prstGeom prst="rect">
            <a:avLst/>
          </a:prstGeom>
          <a:ln w="12700">
            <a:miter lim="400000"/>
          </a:ln>
        </p:spPr>
      </p:pic>
      <p:pic>
        <p:nvPicPr>
          <p:cNvPr id="165" name="image11.jpg"/>
          <p:cNvPicPr>
            <a:picLocks noChangeAspect="1"/>
          </p:cNvPicPr>
          <p:nvPr/>
        </p:nvPicPr>
        <p:blipFill>
          <a:blip r:embed="rId6">
            <a:extLst/>
          </a:blip>
          <a:srcRect r="8428"/>
          <a:stretch>
            <a:fillRect/>
          </a:stretch>
        </p:blipFill>
        <p:spPr>
          <a:xfrm>
            <a:off x="8659029" y="8726762"/>
            <a:ext cx="1311318" cy="848023"/>
          </a:xfrm>
          <a:prstGeom prst="rect">
            <a:avLst/>
          </a:prstGeom>
          <a:ln w="12700">
            <a:miter lim="400000"/>
          </a:ln>
        </p:spPr>
      </p:pic>
      <p:sp>
        <p:nvSpPr>
          <p:cNvPr id="167" name="Shape 167"/>
          <p:cNvSpPr>
            <a:spLocks noGrp="1"/>
          </p:cNvSpPr>
          <p:nvPr>
            <p:ph type="sldNum" sz="quarter" idx="2"/>
          </p:nvPr>
        </p:nvSpPr>
        <p:spPr>
          <a:xfrm>
            <a:off x="12105251" y="9114114"/>
            <a:ext cx="249310" cy="37134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7</a:t>
            </a:fld>
            <a:endParaRPr/>
          </a:p>
        </p:txBody>
      </p:sp>
      <p:grpSp>
        <p:nvGrpSpPr>
          <p:cNvPr id="171" name="Group 171"/>
          <p:cNvGrpSpPr/>
          <p:nvPr/>
        </p:nvGrpSpPr>
        <p:grpSpPr>
          <a:xfrm>
            <a:off x="-1879708" y="694"/>
            <a:ext cx="6519535" cy="9752214"/>
            <a:chOff x="4219" y="0"/>
            <a:chExt cx="6519533" cy="9752213"/>
          </a:xfrm>
        </p:grpSpPr>
        <p:sp>
          <p:nvSpPr>
            <p:cNvPr id="169" name="Shape 169"/>
            <p:cNvSpPr/>
            <p:nvPr/>
          </p:nvSpPr>
          <p:spPr>
            <a:xfrm>
              <a:off x="1864611" y="0"/>
              <a:ext cx="1976685" cy="9752213"/>
            </a:xfrm>
            <a:prstGeom prst="rect">
              <a:avLst/>
            </a:prstGeom>
            <a:blipFill rotWithShape="1">
              <a:blip r:embed="rId7"/>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725408" y="2252939"/>
              <a:ext cx="7978788"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COURTHOUSE</a:t>
              </a:r>
            </a:p>
            <a:p>
              <a:r>
                <a:rPr lang="en-US" dirty="0" smtClean="0"/>
                <a:t>Neighborhood</a:t>
              </a:r>
            </a:p>
            <a:p>
              <a:endParaRPr dirty="0"/>
            </a:p>
          </p:txBody>
        </p:sp>
      </p:grpSp>
      <p:sp>
        <p:nvSpPr>
          <p:cNvPr id="18" name="Rectangle 17"/>
          <p:cNvSpPr/>
          <p:nvPr/>
        </p:nvSpPr>
        <p:spPr>
          <a:xfrm>
            <a:off x="4637210" y="3032919"/>
            <a:ext cx="188790" cy="167481"/>
          </a:xfrm>
          <a:prstGeom prst="rect">
            <a:avLst/>
          </a:prstGeom>
          <a:noFill/>
          <a:ln w="50800" cap="flat">
            <a:solidFill>
              <a:srgbClr val="FFC000"/>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cxnSp>
        <p:nvCxnSpPr>
          <p:cNvPr id="4" name="Straight Connector 3"/>
          <p:cNvCxnSpPr/>
          <p:nvPr/>
        </p:nvCxnSpPr>
        <p:spPr>
          <a:xfrm flipH="1" flipV="1">
            <a:off x="4637210" y="3200401"/>
            <a:ext cx="1391831" cy="6553201"/>
          </a:xfrm>
          <a:prstGeom prst="line">
            <a:avLst/>
          </a:prstGeom>
          <a:noFill/>
          <a:ln w="50800" cap="flat">
            <a:solidFill>
              <a:srgbClr val="FFC000"/>
            </a:solidFill>
            <a:prstDash val="solid"/>
            <a:bevel/>
          </a:ln>
          <a:effectLst/>
          <a:sp3d/>
        </p:spPr>
        <p:style>
          <a:lnRef idx="0">
            <a:scrgbClr r="0" g="0" b="0"/>
          </a:lnRef>
          <a:fillRef idx="0">
            <a:scrgbClr r="0" g="0" b="0"/>
          </a:fillRef>
          <a:effectRef idx="0">
            <a:scrgbClr r="0" g="0" b="0"/>
          </a:effectRef>
          <a:fontRef idx="none"/>
        </p:style>
      </p:cxnSp>
      <p:cxnSp>
        <p:nvCxnSpPr>
          <p:cNvPr id="20" name="Straight Connector 19"/>
          <p:cNvCxnSpPr/>
          <p:nvPr/>
        </p:nvCxnSpPr>
        <p:spPr>
          <a:xfrm flipH="1" flipV="1">
            <a:off x="4826001" y="3032920"/>
            <a:ext cx="8178800" cy="548480"/>
          </a:xfrm>
          <a:prstGeom prst="line">
            <a:avLst/>
          </a:prstGeom>
          <a:noFill/>
          <a:ln w="50800" cap="flat">
            <a:solidFill>
              <a:srgbClr val="FFC000"/>
            </a:solidFill>
            <a:prstDash val="solid"/>
            <a:bevel/>
          </a:ln>
          <a:effectLst/>
          <a:sp3d/>
        </p:spPr>
        <p:style>
          <a:lnRef idx="0">
            <a:scrgbClr r="0" g="0" b="0"/>
          </a:lnRef>
          <a:fillRef idx="0">
            <a:scrgbClr r="0" g="0" b="0"/>
          </a:fillRef>
          <a:effectRef idx="0">
            <a:scrgbClr r="0" g="0" b="0"/>
          </a:effectRef>
          <a:fontRef idx="none"/>
        </p:style>
      </p:cxnSp>
      <p:grpSp>
        <p:nvGrpSpPr>
          <p:cNvPr id="23" name="Group 22"/>
          <p:cNvGrpSpPr/>
          <p:nvPr/>
        </p:nvGrpSpPr>
        <p:grpSpPr>
          <a:xfrm>
            <a:off x="8310278" y="6245660"/>
            <a:ext cx="1330449" cy="533479"/>
            <a:chOff x="2200151" y="914400"/>
            <a:chExt cx="1330449" cy="533479"/>
          </a:xfrm>
          <a:solidFill>
            <a:schemeClr val="accent6">
              <a:lumMod val="75000"/>
              <a:alpha val="70000"/>
            </a:schemeClr>
          </a:solidFill>
        </p:grpSpPr>
        <p:sp>
          <p:nvSpPr>
            <p:cNvPr id="24" name="5-Point Star 23"/>
            <p:cNvSpPr/>
            <p:nvPr/>
          </p:nvSpPr>
          <p:spPr>
            <a:xfrm>
              <a:off x="307340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5" name="TextBox 24"/>
            <p:cNvSpPr txBox="1"/>
            <p:nvPr/>
          </p:nvSpPr>
          <p:spPr>
            <a:xfrm>
              <a:off x="2200151" y="914400"/>
              <a:ext cx="764371" cy="533479"/>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Site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sp>
        <p:nvSpPr>
          <p:cNvPr id="30" name="TextBox 29"/>
          <p:cNvSpPr txBox="1"/>
          <p:nvPr/>
        </p:nvSpPr>
        <p:spPr>
          <a:xfrm>
            <a:off x="9634394" y="493772"/>
            <a:ext cx="3108561" cy="841256"/>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400" dirty="0" smtClean="0">
                <a:solidFill>
                  <a:schemeClr val="bg1"/>
                </a:solidFill>
                <a:latin typeface="Calibri" pitchFamily="34" charset="0"/>
              </a:rPr>
              <a:t>501 West Adams Street, Jacksonville, FL 32202</a:t>
            </a:r>
            <a:endParaRPr lang="en-US" sz="2400" dirty="0">
              <a:solidFill>
                <a:schemeClr val="bg1"/>
              </a:solidFill>
              <a:latin typeface="Calibri" pitchFamily="34" charset="0"/>
            </a:endParaRPr>
          </a:p>
        </p:txBody>
      </p:sp>
      <p:sp>
        <p:nvSpPr>
          <p:cNvPr id="31" name="TextBox 30"/>
          <p:cNvSpPr txBox="1"/>
          <p:nvPr/>
        </p:nvSpPr>
        <p:spPr>
          <a:xfrm>
            <a:off x="9634394" y="1585476"/>
            <a:ext cx="3108561" cy="471924"/>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400" dirty="0" smtClean="0">
                <a:solidFill>
                  <a:schemeClr val="bg1"/>
                </a:solidFill>
                <a:latin typeface="Calibri" pitchFamily="34" charset="0"/>
              </a:rPr>
              <a:t>Planning District 1</a:t>
            </a:r>
            <a:endParaRPr lang="en-US" sz="2400" dirty="0">
              <a:solidFill>
                <a:schemeClr val="bg1"/>
              </a:solidFill>
              <a:latin typeface="Calibri" pitchFamily="34" charset="0"/>
            </a:endParaRPr>
          </a:p>
        </p:txBody>
      </p:sp>
      <p:sp>
        <p:nvSpPr>
          <p:cNvPr id="33" name="TextBox 32"/>
          <p:cNvSpPr txBox="1"/>
          <p:nvPr/>
        </p:nvSpPr>
        <p:spPr>
          <a:xfrm>
            <a:off x="9640727" y="2286000"/>
            <a:ext cx="3108561" cy="471924"/>
          </a:xfrm>
          <a:prstGeom prst="rect">
            <a:avLst/>
          </a:prstGeom>
          <a:solidFill>
            <a:schemeClr val="accent6">
              <a:lumMod val="75000"/>
              <a:alpha val="85000"/>
            </a:scheme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algn="l"/>
            <a:r>
              <a:rPr lang="en-US" sz="2400" dirty="0" smtClean="0">
                <a:solidFill>
                  <a:schemeClr val="bg1"/>
                </a:solidFill>
                <a:latin typeface="Calibri" pitchFamily="34" charset="0"/>
              </a:rPr>
              <a:t>Council District 7</a:t>
            </a:r>
            <a:endParaRPr lang="en-US" sz="2400" dirty="0">
              <a:solidFill>
                <a:schemeClr val="bg1"/>
              </a:solidFill>
              <a:latin typeface="Calibri" pitchFamily="34" charset="0"/>
            </a:endParaRPr>
          </a:p>
        </p:txBody>
      </p:sp>
    </p:spTree>
    <p:extLst>
      <p:ext uri="{BB962C8B-B14F-4D97-AF65-F5344CB8AC3E}">
        <p14:creationId xmlns:p14="http://schemas.microsoft.com/office/powerpoint/2010/main" val="1729450113"/>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 name="Picture 2" descr="S:\ART IN PUBLIC PLACES\ADMINISTRATION\INTERNSHIPS\individual files\2017\Zachary Mease\Law and Liberty\Google Maps Images\Neighborhoo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379" y="0"/>
            <a:ext cx="11023422" cy="9753602"/>
          </a:xfrm>
          <a:prstGeom prst="rect">
            <a:avLst/>
          </a:prstGeom>
          <a:noFill/>
          <a:ln w="0">
            <a:noFill/>
          </a:ln>
          <a:extLst>
            <a:ext uri="{909E8E84-426E-40dd-AFC4-6F175D3DCCD1}">
              <a14:hiddenFill xmlns:a14="http://schemas.microsoft.com/office/drawing/2010/main">
                <a:solidFill>
                  <a:srgbClr val="FFFFFF"/>
                </a:solidFill>
              </a14:hiddenFill>
            </a:ext>
          </a:extLst>
        </p:spPr>
      </p:pic>
      <p:grpSp>
        <p:nvGrpSpPr>
          <p:cNvPr id="171" name="Group 171"/>
          <p:cNvGrpSpPr/>
          <p:nvPr/>
        </p:nvGrpSpPr>
        <p:grpSpPr>
          <a:xfrm>
            <a:off x="-1879504" y="694"/>
            <a:ext cx="6519536" cy="9752214"/>
            <a:chOff x="4423" y="0"/>
            <a:chExt cx="6519533" cy="9752212"/>
          </a:xfrm>
        </p:grpSpPr>
        <p:sp>
          <p:nvSpPr>
            <p:cNvPr id="169" name="Shape 169"/>
            <p:cNvSpPr/>
            <p:nvPr/>
          </p:nvSpPr>
          <p:spPr>
            <a:xfrm>
              <a:off x="1864611" y="0"/>
              <a:ext cx="1976685" cy="9752212"/>
            </a:xfrm>
            <a:prstGeom prst="rect">
              <a:avLst/>
            </a:prstGeom>
            <a:blipFill rotWithShape="1">
              <a:blip r:embed="rId4"/>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170" name="Shape 170"/>
            <p:cNvSpPr/>
            <p:nvPr/>
          </p:nvSpPr>
          <p:spPr>
            <a:xfrm rot="16194238">
              <a:off x="-603278" y="2374866"/>
              <a:ext cx="7734936" cy="6519533"/>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COURTHOUSE</a:t>
              </a:r>
              <a:endParaRPr lang="en-US" dirty="0"/>
            </a:p>
            <a:p>
              <a:r>
                <a:rPr lang="en-US" dirty="0" smtClean="0"/>
                <a:t>Neighborhood Details</a:t>
              </a:r>
            </a:p>
            <a:p>
              <a:endParaRPr dirty="0"/>
            </a:p>
          </p:txBody>
        </p:sp>
      </p:grpSp>
      <p:grpSp>
        <p:nvGrpSpPr>
          <p:cNvPr id="23" name="Group 22"/>
          <p:cNvGrpSpPr/>
          <p:nvPr/>
        </p:nvGrpSpPr>
        <p:grpSpPr>
          <a:xfrm>
            <a:off x="2170011" y="2076527"/>
            <a:ext cx="2732189" cy="1047673"/>
            <a:chOff x="1962329" y="323927"/>
            <a:chExt cx="2732189" cy="1047673"/>
          </a:xfrm>
        </p:grpSpPr>
        <p:sp>
          <p:nvSpPr>
            <p:cNvPr id="24" name="5-Point Star 23"/>
            <p:cNvSpPr/>
            <p:nvPr/>
          </p:nvSpPr>
          <p:spPr>
            <a:xfrm>
              <a:off x="3073400" y="914400"/>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5" name="TextBox 24"/>
            <p:cNvSpPr txBox="1"/>
            <p:nvPr/>
          </p:nvSpPr>
          <p:spPr>
            <a:xfrm>
              <a:off x="1962329" y="323927"/>
              <a:ext cx="2732189" cy="533479"/>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2800" dirty="0" smtClean="0">
                  <a:solidFill>
                    <a:schemeClr val="bg1"/>
                  </a:solidFill>
                  <a:latin typeface="Calibri" pitchFamily="34" charset="0"/>
                </a:rPr>
                <a:t>Shotgun Housing</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26" name="Group 25"/>
          <p:cNvGrpSpPr/>
          <p:nvPr/>
        </p:nvGrpSpPr>
        <p:grpSpPr>
          <a:xfrm>
            <a:off x="7762098" y="8000921"/>
            <a:ext cx="2967004" cy="1253752"/>
            <a:chOff x="1818498" y="117848"/>
            <a:chExt cx="2967004" cy="1253752"/>
          </a:xfrm>
        </p:grpSpPr>
        <p:sp>
          <p:nvSpPr>
            <p:cNvPr id="27" name="5-Point Star 26"/>
            <p:cNvSpPr/>
            <p:nvPr/>
          </p:nvSpPr>
          <p:spPr>
            <a:xfrm>
              <a:off x="3073400" y="914400"/>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28" name="TextBox 27"/>
            <p:cNvSpPr txBox="1"/>
            <p:nvPr/>
          </p:nvSpPr>
          <p:spPr>
            <a:xfrm>
              <a:off x="1818498" y="117848"/>
              <a:ext cx="2967004" cy="533479"/>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err="1" smtClean="0">
                  <a:ln>
                    <a:noFill/>
                  </a:ln>
                  <a:solidFill>
                    <a:schemeClr val="bg1"/>
                  </a:solidFill>
                  <a:effectLst/>
                  <a:uFillTx/>
                  <a:latin typeface="Calibri" pitchFamily="34" charset="0"/>
                  <a:sym typeface="Helvetica Light"/>
                </a:rPr>
                <a:t>Everbank</a:t>
              </a:r>
              <a:r>
                <a:rPr kumimoji="0" lang="en-US" sz="2800" b="0" i="0" u="none" strike="noStrike" cap="none" spc="0" normalizeH="0" baseline="0" dirty="0" smtClean="0">
                  <a:ln>
                    <a:noFill/>
                  </a:ln>
                  <a:solidFill>
                    <a:schemeClr val="bg1"/>
                  </a:solidFill>
                  <a:effectLst/>
                  <a:uFillTx/>
                  <a:latin typeface="Calibri" pitchFamily="34" charset="0"/>
                  <a:sym typeface="Helvetica Light"/>
                </a:rPr>
                <a:t> Building</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32" name="Group 31"/>
          <p:cNvGrpSpPr/>
          <p:nvPr/>
        </p:nvGrpSpPr>
        <p:grpSpPr>
          <a:xfrm>
            <a:off x="9374278" y="5040960"/>
            <a:ext cx="2709647" cy="964367"/>
            <a:chOff x="206312" y="773629"/>
            <a:chExt cx="2709647" cy="964367"/>
          </a:xfrm>
        </p:grpSpPr>
        <p:sp>
          <p:nvSpPr>
            <p:cNvPr id="33" name="5-Point Star 32"/>
            <p:cNvSpPr/>
            <p:nvPr/>
          </p:nvSpPr>
          <p:spPr>
            <a:xfrm>
              <a:off x="2458759" y="918835"/>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34" name="TextBox 33"/>
            <p:cNvSpPr txBox="1"/>
            <p:nvPr/>
          </p:nvSpPr>
          <p:spPr>
            <a:xfrm>
              <a:off x="206312" y="773629"/>
              <a:ext cx="2088187" cy="964367"/>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2800" dirty="0" smtClean="0">
                  <a:solidFill>
                    <a:schemeClr val="bg1"/>
                  </a:solidFill>
                  <a:latin typeface="Calibri" pitchFamily="34" charset="0"/>
                </a:rPr>
                <a:t>Federal Courthouse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38" name="Group 37"/>
          <p:cNvGrpSpPr/>
          <p:nvPr/>
        </p:nvGrpSpPr>
        <p:grpSpPr>
          <a:xfrm>
            <a:off x="4902200" y="4387367"/>
            <a:ext cx="2719685" cy="964367"/>
            <a:chOff x="810915" y="698957"/>
            <a:chExt cx="2719685" cy="964367"/>
          </a:xfrm>
          <a:solidFill>
            <a:schemeClr val="accent6">
              <a:lumMod val="75000"/>
              <a:alpha val="70000"/>
            </a:schemeClr>
          </a:solidFill>
        </p:grpSpPr>
        <p:sp>
          <p:nvSpPr>
            <p:cNvPr id="39" name="5-Point Star 38"/>
            <p:cNvSpPr/>
            <p:nvPr/>
          </p:nvSpPr>
          <p:spPr>
            <a:xfrm>
              <a:off x="3073400" y="914400"/>
              <a:ext cx="457200" cy="457200"/>
            </a:xfrm>
            <a:prstGeom prst="star5">
              <a:avLst/>
            </a:prstGeom>
            <a:grp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40" name="TextBox 39"/>
            <p:cNvSpPr txBox="1"/>
            <p:nvPr/>
          </p:nvSpPr>
          <p:spPr>
            <a:xfrm>
              <a:off x="810915" y="698957"/>
              <a:ext cx="2153607" cy="964367"/>
            </a:xfrm>
            <a:prstGeom prst="rect">
              <a:avLst/>
            </a:prstGeom>
            <a:grp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kumimoji="0" lang="en-US" sz="2800" b="0" i="0" u="none" strike="noStrike" cap="none" spc="0" normalizeH="0" baseline="0" dirty="0" smtClean="0">
                  <a:ln>
                    <a:noFill/>
                  </a:ln>
                  <a:solidFill>
                    <a:schemeClr val="bg1"/>
                  </a:solidFill>
                  <a:effectLst/>
                  <a:uFillTx/>
                  <a:latin typeface="Calibri" pitchFamily="34" charset="0"/>
                  <a:sym typeface="Helvetica Light"/>
                </a:rPr>
                <a:t>Duval County</a:t>
              </a:r>
              <a:r>
                <a:rPr kumimoji="0" lang="en-US" sz="2800" b="0" i="0" u="none" strike="noStrike" cap="none" spc="0" normalizeH="0" dirty="0" smtClean="0">
                  <a:ln>
                    <a:noFill/>
                  </a:ln>
                  <a:solidFill>
                    <a:schemeClr val="bg1"/>
                  </a:solidFill>
                  <a:effectLst/>
                  <a:uFillTx/>
                  <a:latin typeface="Calibri" pitchFamily="34" charset="0"/>
                  <a:sym typeface="Helvetica Light"/>
                </a:rPr>
                <a:t> Courthouse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grpSp>
        <p:nvGrpSpPr>
          <p:cNvPr id="43" name="Group 42"/>
          <p:cNvGrpSpPr/>
          <p:nvPr/>
        </p:nvGrpSpPr>
        <p:grpSpPr>
          <a:xfrm>
            <a:off x="5327366" y="2362239"/>
            <a:ext cx="2971800" cy="533479"/>
            <a:chOff x="3073400" y="876260"/>
            <a:chExt cx="2971800" cy="533479"/>
          </a:xfrm>
        </p:grpSpPr>
        <p:sp>
          <p:nvSpPr>
            <p:cNvPr id="44" name="5-Point Star 43"/>
            <p:cNvSpPr/>
            <p:nvPr/>
          </p:nvSpPr>
          <p:spPr>
            <a:xfrm>
              <a:off x="3073400" y="914400"/>
              <a:ext cx="457200" cy="457200"/>
            </a:xfrm>
            <a:prstGeom prst="star5">
              <a:avLst/>
            </a:prstGeom>
            <a:solidFill>
              <a:srgbClr val="FFC000">
                <a:alpha val="70000"/>
              </a:srgbClr>
            </a:solidFill>
            <a:ln w="25400" cap="flat">
              <a:solidFill>
                <a:schemeClr val="bg1"/>
              </a:solidFill>
              <a:prstDash val="solid"/>
              <a:bevel/>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ctr" defTabSz="584200" rtl="0" fontAlgn="auto" latinLnBrk="0" hangingPunct="0">
                <a:lnSpc>
                  <a:spcPct val="100000"/>
                </a:lnSpc>
                <a:spcBef>
                  <a:spcPts val="0"/>
                </a:spcBef>
                <a:spcAft>
                  <a:spcPts val="0"/>
                </a:spcAft>
                <a:buClrTx/>
                <a:buSzTx/>
                <a:buFontTx/>
                <a:buNone/>
                <a:tabLst/>
              </a:pPr>
              <a:endParaRPr kumimoji="0" lang="en-US" sz="3600" b="0" i="0" u="none" strike="noStrike" cap="none" spc="0" normalizeH="0" baseline="0">
                <a:ln>
                  <a:noFill/>
                </a:ln>
                <a:solidFill>
                  <a:srgbClr val="000000"/>
                </a:solidFill>
                <a:effectLst/>
                <a:uFillTx/>
                <a:latin typeface="Helvetica Light"/>
                <a:ea typeface="Helvetica Light"/>
                <a:cs typeface="Helvetica Light"/>
                <a:sym typeface="Helvetica Light"/>
              </a:endParaRPr>
            </a:p>
          </p:txBody>
        </p:sp>
        <p:sp>
          <p:nvSpPr>
            <p:cNvPr id="45" name="TextBox 44"/>
            <p:cNvSpPr txBox="1"/>
            <p:nvPr/>
          </p:nvSpPr>
          <p:spPr>
            <a:xfrm>
              <a:off x="3683000" y="876260"/>
              <a:ext cx="2362200" cy="533479"/>
            </a:xfrm>
            <a:prstGeom prst="rect">
              <a:avLst/>
            </a:prstGeom>
            <a:solidFill>
              <a:srgbClr val="FFC000">
                <a:alpha val="70000"/>
              </a:srgbClr>
            </a:solidFill>
            <a:ln w="12700" cap="flat">
              <a:noFill/>
              <a:miter lim="400000"/>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50800" tIns="50800" rIns="50800" bIns="50800" numCol="1" spcCol="38100" rtlCol="0" anchor="ctr">
              <a:spAutoFit/>
            </a:bodyPr>
            <a:lstStyle/>
            <a:p>
              <a:pPr marL="0" marR="0" indent="0" algn="l" defTabSz="584200" rtl="0" fontAlgn="auto" latinLnBrk="0" hangingPunct="0">
                <a:lnSpc>
                  <a:spcPct val="100000"/>
                </a:lnSpc>
                <a:spcBef>
                  <a:spcPts val="0"/>
                </a:spcBef>
                <a:spcAft>
                  <a:spcPts val="0"/>
                </a:spcAft>
                <a:buClrTx/>
                <a:buSzTx/>
                <a:buFontTx/>
                <a:buNone/>
                <a:tabLst/>
              </a:pPr>
              <a:r>
                <a:rPr lang="en-US" sz="2800" dirty="0" smtClean="0">
                  <a:solidFill>
                    <a:schemeClr val="bg1"/>
                  </a:solidFill>
                  <a:latin typeface="Calibri" pitchFamily="34" charset="0"/>
                </a:rPr>
                <a:t>Masonic Lodge</a:t>
              </a:r>
              <a:endParaRPr kumimoji="0" lang="en-US" sz="2800" b="0" i="0" u="none" strike="noStrike" cap="none" spc="0" normalizeH="0" baseline="0" dirty="0">
                <a:ln>
                  <a:noFill/>
                </a:ln>
                <a:solidFill>
                  <a:schemeClr val="bg1"/>
                </a:solidFill>
                <a:effectLst/>
                <a:uFillTx/>
                <a:latin typeface="Calibri" pitchFamily="34" charset="0"/>
                <a:sym typeface="Helvetica Light"/>
              </a:endParaRPr>
            </a:p>
          </p:txBody>
        </p:sp>
      </p:grpSp>
    </p:spTree>
    <p:extLst>
      <p:ext uri="{BB962C8B-B14F-4D97-AF65-F5344CB8AC3E}">
        <p14:creationId xmlns:p14="http://schemas.microsoft.com/office/powerpoint/2010/main" val="1996645109"/>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 name="Shape 167"/>
          <p:cNvSpPr>
            <a:spLocks noGrp="1"/>
          </p:cNvSpPr>
          <p:nvPr>
            <p:ph type="sldNum" sz="quarter" idx="2"/>
          </p:nvPr>
        </p:nvSpPr>
        <p:spPr>
          <a:xfrm>
            <a:off x="12105251" y="9114114"/>
            <a:ext cx="249310" cy="371349"/>
          </a:xfrm>
          <a:prstGeom prst="rect">
            <a:avLst/>
          </a:prstGeom>
          <a:extLst>
            <a:ext uri="{C572A759-6A51-4108-AA02-DFA0A04FC94B}">
              <ma14:wrappingTextBoxFlag xmlns:ma14="http://schemas.microsoft.com/office/mac/drawingml/2011/main" val="1"/>
            </a:ext>
          </a:extLst>
        </p:spPr>
        <p:txBody>
          <a:bodyPr/>
          <a:lstStyle/>
          <a:p>
            <a:fld id="{86CB4B4D-7CA3-9044-876B-883B54F8677D}" type="slidenum">
              <a:t>9</a:t>
            </a:fld>
            <a:endParaRPr/>
          </a:p>
        </p:txBody>
      </p:sp>
      <p:sp>
        <p:nvSpPr>
          <p:cNvPr id="169" name="Shape 169"/>
          <p:cNvSpPr/>
          <p:nvPr/>
        </p:nvSpPr>
        <p:spPr>
          <a:xfrm>
            <a:off x="-19315" y="694"/>
            <a:ext cx="1976686" cy="9752214"/>
          </a:xfrm>
          <a:prstGeom prst="rect">
            <a:avLst/>
          </a:prstGeom>
          <a:blipFill rotWithShape="1">
            <a:blip r:embed="rId2"/>
            <a:srcRect/>
            <a:tile tx="0" ty="0" sx="100000" sy="100000" flip="none" algn="tl"/>
          </a:blipFill>
          <a:ln w="12700" cap="flat">
            <a:noFill/>
            <a:miter lim="400000"/>
          </a:ln>
          <a:effectLst/>
        </p:spPr>
        <p:txBody>
          <a:bodyPr wrap="square" lIns="50800" tIns="50800" rIns="50800" bIns="50800" numCol="1" anchor="ctr">
            <a:noAutofit/>
          </a:bodyPr>
          <a:lstStyle/>
          <a:p>
            <a:endParaRPr/>
          </a:p>
        </p:txBody>
      </p:sp>
      <p:sp>
        <p:nvSpPr>
          <p:cNvPr id="2" name="Rectangle 1"/>
          <p:cNvSpPr/>
          <p:nvPr/>
        </p:nvSpPr>
        <p:spPr>
          <a:xfrm>
            <a:off x="2311400" y="395168"/>
            <a:ext cx="10058400" cy="4333494"/>
          </a:xfrm>
          <a:prstGeom prst="rect">
            <a:avLst/>
          </a:prstGeom>
        </p:spPr>
        <p:txBody>
          <a:bodyPr wrap="square">
            <a:spAutoFit/>
          </a:bodyPr>
          <a:lstStyle/>
          <a:p>
            <a:r>
              <a:rPr lang="en-US" sz="4400" spc="300" dirty="0" smtClean="0">
                <a:latin typeface="+mn-lt"/>
              </a:rPr>
              <a:t>LEGISLATION</a:t>
            </a:r>
          </a:p>
          <a:p>
            <a:pPr algn="l"/>
            <a:endParaRPr lang="en-US" sz="1200" dirty="0">
              <a:latin typeface="+mn-lt"/>
            </a:endParaRPr>
          </a:p>
          <a:p>
            <a:pPr algn="l"/>
            <a:endParaRPr lang="en-US" sz="1800" dirty="0" smtClean="0">
              <a:latin typeface="+mn-lt"/>
            </a:endParaRPr>
          </a:p>
          <a:p>
            <a:pPr algn="l">
              <a:buSzPct val="150000"/>
            </a:pPr>
            <a:endParaRPr lang="en-US" sz="1800" dirty="0">
              <a:latin typeface="+mn-lt"/>
            </a:endParaRPr>
          </a:p>
          <a:p>
            <a:pPr marL="342900" indent="-342900" algn="l">
              <a:buClr>
                <a:srgbClr val="FF8811"/>
              </a:buClr>
              <a:buSzPct val="150000"/>
              <a:buFont typeface="Arial" panose="020B0604020202020204" pitchFamily="34" charset="0"/>
              <a:buChar char="•"/>
            </a:pPr>
            <a:endParaRPr lang="en-US" sz="2000" dirty="0">
              <a:latin typeface="+mn-lt"/>
            </a:endParaRPr>
          </a:p>
          <a:p>
            <a:pPr marL="342900" indent="-342900" algn="l" defTabSz="914400" hangingPunct="1">
              <a:spcBef>
                <a:spcPct val="20000"/>
              </a:spcBef>
              <a:buClr>
                <a:srgbClr val="FC790C"/>
              </a:buClr>
              <a:buSzPct val="150000"/>
              <a:buFont typeface="Arial" panose="020B0604020202020204" pitchFamily="34" charset="0"/>
              <a:buChar char="•"/>
            </a:pPr>
            <a:r>
              <a:rPr lang="en-US" sz="2800" dirty="0" smtClean="0">
                <a:latin typeface="+mn-lt"/>
              </a:rPr>
              <a:t>The nature </a:t>
            </a:r>
            <a:r>
              <a:rPr lang="en-US" sz="2800" dirty="0">
                <a:latin typeface="+mn-lt"/>
              </a:rPr>
              <a:t>of the Courthouse prevents general access to the public at large, so the </a:t>
            </a:r>
            <a:r>
              <a:rPr lang="en-US" sz="2800" dirty="0" smtClean="0">
                <a:latin typeface="+mn-lt"/>
              </a:rPr>
              <a:t>stakeholders focused </a:t>
            </a:r>
            <a:r>
              <a:rPr lang="en-US" sz="2800" dirty="0">
                <a:latin typeface="+mn-lt"/>
              </a:rPr>
              <a:t>on the placement of artwork around the exterior of the building providing the greatest public exposure to area business, </a:t>
            </a:r>
            <a:r>
              <a:rPr lang="en-US" sz="2800" dirty="0" smtClean="0">
                <a:latin typeface="+mn-lt"/>
              </a:rPr>
              <a:t>visitors </a:t>
            </a:r>
            <a:r>
              <a:rPr lang="en-US" sz="2800" dirty="0">
                <a:latin typeface="+mn-lt"/>
              </a:rPr>
              <a:t>and motor vehicle traffic.  </a:t>
            </a:r>
            <a:endParaRPr lang="en-US" sz="2400" dirty="0">
              <a:latin typeface="+mn-lt"/>
            </a:endParaRPr>
          </a:p>
          <a:p>
            <a:pPr algn="l">
              <a:buClr>
                <a:srgbClr val="FF8811"/>
              </a:buClr>
            </a:pPr>
            <a:endParaRPr lang="en-US" sz="1800" dirty="0">
              <a:latin typeface="+mn-lt"/>
            </a:endParaRPr>
          </a:p>
        </p:txBody>
      </p:sp>
      <p:pic>
        <p:nvPicPr>
          <p:cNvPr id="13" name="image11.jpg"/>
          <p:cNvPicPr>
            <a:picLocks noChangeAspect="1"/>
          </p:cNvPicPr>
          <p:nvPr/>
        </p:nvPicPr>
        <p:blipFill rotWithShape="1">
          <a:blip r:embed="rId3">
            <a:extLst/>
          </a:blip>
          <a:srcRect l="7879" t="7846" r="8428"/>
          <a:stretch/>
        </p:blipFill>
        <p:spPr>
          <a:xfrm>
            <a:off x="8809105" y="8726762"/>
            <a:ext cx="1198495" cy="781494"/>
          </a:xfrm>
          <a:prstGeom prst="rect">
            <a:avLst/>
          </a:prstGeom>
          <a:ln w="12700">
            <a:miter lim="400000"/>
          </a:ln>
        </p:spPr>
      </p:pic>
      <p:pic>
        <p:nvPicPr>
          <p:cNvPr id="1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982325" y="8823325"/>
            <a:ext cx="1463675" cy="549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image1.jpg"/>
          <p:cNvPicPr>
            <a:picLocks noChangeAspect="1"/>
          </p:cNvPicPr>
          <p:nvPr/>
        </p:nvPicPr>
        <p:blipFill rotWithShape="1">
          <a:blip r:embed="rId5">
            <a:extLst/>
          </a:blip>
          <a:srcRect l="14184" t="9533" r="8304" b="10062"/>
          <a:stretch/>
        </p:blipFill>
        <p:spPr>
          <a:xfrm rot="623165">
            <a:off x="10080963" y="8774797"/>
            <a:ext cx="803622" cy="801670"/>
          </a:xfrm>
          <a:prstGeom prst="rect">
            <a:avLst/>
          </a:prstGeom>
          <a:ln w="12700">
            <a:miter lim="400000"/>
          </a:ln>
        </p:spPr>
      </p:pic>
      <p:sp>
        <p:nvSpPr>
          <p:cNvPr id="16" name="Shape 170"/>
          <p:cNvSpPr/>
          <p:nvPr/>
        </p:nvSpPr>
        <p:spPr>
          <a:xfrm rot="16194238">
            <a:off x="-3067160" y="1796577"/>
            <a:ext cx="8892907" cy="6519536"/>
          </a:xfrm>
          <a:prstGeom prst="rect">
            <a:avLst/>
          </a:prstGeom>
          <a:noFill/>
          <a:ln w="12700" cap="flat">
            <a:noFill/>
            <a:miter lim="400000"/>
          </a:ln>
          <a:effectLst/>
          <a:extLst>
            <a:ext uri="{C572A759-6A51-4108-AA02-DFA0A04FC94B}">
              <ma14:wrappingTextBoxFlag xmlns:ma14="http://schemas.microsoft.com/office/mac/drawingml/2011/main" val="1"/>
            </a:ext>
          </a:extLst>
        </p:spPr>
        <p:txBody>
          <a:bodyPr wrap="square" lIns="50800" tIns="50800" rIns="50800" bIns="50800" numCol="1" anchor="ctr">
            <a:noAutofit/>
          </a:bodyPr>
          <a:lstStyle>
            <a:lvl1pPr algn="l">
              <a:lnSpc>
                <a:spcPct val="70000"/>
              </a:lnSpc>
              <a:defRPr sz="6000" b="1">
                <a:ln w="7619">
                  <a:solidFill>
                    <a:srgbClr val="FFFFFF"/>
                  </a:solidFill>
                </a:ln>
                <a:noFill/>
                <a:latin typeface="Calibri"/>
                <a:ea typeface="Calibri"/>
                <a:cs typeface="Calibri"/>
                <a:sym typeface="Calibri"/>
              </a:defRPr>
            </a:lvl1pPr>
          </a:lstStyle>
          <a:p>
            <a:r>
              <a:rPr lang="en-US" dirty="0" smtClean="0"/>
              <a:t>BJP DUVAL COUNTY COURTHOUSE PUBLIC ART</a:t>
            </a:r>
            <a:endParaRPr dirty="0"/>
          </a:p>
        </p:txBody>
      </p:sp>
    </p:spTree>
    <p:extLst>
      <p:ext uri="{BB962C8B-B14F-4D97-AF65-F5344CB8AC3E}">
        <p14:creationId xmlns:p14="http://schemas.microsoft.com/office/powerpoint/2010/main" val="2333220967"/>
      </p:ext>
    </p:extLst>
  </p:cSld>
  <p:clrMapOvr>
    <a:masterClrMapping/>
  </p:clrMapOvr>
  <p:transition xmlns:p14="http://schemas.microsoft.com/office/powerpoint/2010/main" spd="slow"/>
  <p:timing>
    <p:tnLst>
      <p:par>
        <p:cTn xmlns:p14="http://schemas.microsoft.com/office/powerpoint/2010/main" id="1" dur="indefinite" restart="never" nodeType="tmRoot"/>
      </p:par>
    </p:tnLst>
  </p:timing>
</p:sld>
</file>

<file path=ppt/theme/theme1.xml><?xml version="1.0" encoding="utf-8"?>
<a:theme xmlns:a="http://schemas.openxmlformats.org/drawingml/2006/main" name="Default">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Default">
  <a:themeElements>
    <a:clrScheme name="Default">
      <a:dk1>
        <a:srgbClr val="000000"/>
      </a:dk1>
      <a:lt1>
        <a:srgbClr val="FFFFFF"/>
      </a:lt1>
      <a:dk2>
        <a:srgbClr val="A7A7A7"/>
      </a:dk2>
      <a:lt2>
        <a:srgbClr val="535353"/>
      </a:lt2>
      <a:accent1>
        <a:srgbClr val="0365C0"/>
      </a:accent1>
      <a:accent2>
        <a:srgbClr val="00882B"/>
      </a:accent2>
      <a:accent3>
        <a:srgbClr val="DCBD23"/>
      </a:accent3>
      <a:accent4>
        <a:srgbClr val="DE6A10"/>
      </a:accent4>
      <a:accent5>
        <a:srgbClr val="C82506"/>
      </a:accent5>
      <a:accent6>
        <a:srgbClr val="773F9B"/>
      </a:accent6>
      <a:hlink>
        <a:srgbClr val="0000FF"/>
      </a:hlink>
      <a:folHlink>
        <a:srgbClr val="FF00FF"/>
      </a:folHlink>
    </a:clrScheme>
    <a:fontScheme name="Default">
      <a:majorFont>
        <a:latin typeface="Helvetica Neue"/>
        <a:ea typeface="Helvetica Neue"/>
        <a:cs typeface="Helvetica Neue"/>
      </a:majorFont>
      <a:minorFont>
        <a:latin typeface="Helvetica"/>
        <a:ea typeface="Helvetica"/>
        <a:cs typeface="Helvetica"/>
      </a:minorFont>
    </a:fontScheme>
    <a:fmtScheme name="Defaul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
          <a:effectLst>
            <a:outerShdw blurRad="38100" dist="25400" dir="5400000" rotWithShape="0">
              <a:srgbClr val="000000">
                <a:alpha val="50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bevel/>
        </a:ln>
        <a:effectLst>
          <a:outerShdw blurRad="38100" dist="25400" dir="5400000" rotWithShape="0">
            <a:srgbClr val="000000">
              <a:alpha val="50000"/>
            </a:srgbClr>
          </a:outerShdw>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bevel/>
        </a:ln>
        <a:effectLst>
          <a:outerShdw blurRad="38100" dist="25400" dir="5400000" rotWithShape="0">
            <a:srgbClr val="000000">
              <a:alpha val="50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584200" rtl="0" fontAlgn="auto" latinLnBrk="0" hangingPunct="0">
          <a:lnSpc>
            <a:spcPct val="100000"/>
          </a:lnSpc>
          <a:spcBef>
            <a:spcPts val="0"/>
          </a:spcBef>
          <a:spcAft>
            <a:spcPts val="0"/>
          </a:spcAft>
          <a:buClrTx/>
          <a:buSzTx/>
          <a:buFontTx/>
          <a:buNone/>
          <a:tabLst/>
          <a:defRPr kumimoji="0" sz="3600" b="0" i="0" u="none" strike="noStrike" cap="none" spc="0" normalizeH="0" baseline="0">
            <a:ln>
              <a:noFill/>
            </a:ln>
            <a:solidFill>
              <a:srgbClr val="000000"/>
            </a:solidFill>
            <a:effectLst/>
            <a:uFillTx/>
            <a:latin typeface="Helvetica Light"/>
            <a:ea typeface="Helvetica Light"/>
            <a:cs typeface="Helvetica Light"/>
            <a:sym typeface="Helvetica Light"/>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8209</TotalTime>
  <Words>2299</Words>
  <Application>Microsoft Macintosh PowerPoint</Application>
  <PresentationFormat>Custom</PresentationFormat>
  <Paragraphs>560</Paragraphs>
  <Slides>68</Slides>
  <Notes>40</Notes>
  <HiddenSlides>0</HiddenSlides>
  <MMClips>0</MMClips>
  <ScaleCrop>false</ScaleCrop>
  <HeadingPairs>
    <vt:vector size="4" baseType="variant">
      <vt:variant>
        <vt:lpstr>Theme</vt:lpstr>
      </vt:variant>
      <vt:variant>
        <vt:i4>1</vt:i4>
      </vt:variant>
      <vt:variant>
        <vt:lpstr>Slide Titles</vt:lpstr>
      </vt:variant>
      <vt:variant>
        <vt:i4>68</vt:i4>
      </vt:variant>
    </vt:vector>
  </HeadingPairs>
  <TitlesOfParts>
    <vt:vector size="69" baseType="lpstr">
      <vt:lpstr>Default</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SCOPE OF PROJECT</vt:lpstr>
      <vt:lpstr>PowerPoint Presentation</vt:lpstr>
      <vt:lpstr>Art selection panel (ASP)</vt:lpstr>
      <vt:lpstr>Community outreach</vt:lpstr>
      <vt:lpstr>Stakeholders comments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App Intern</dc:creator>
  <cp:lastModifiedBy>Patrick Fisher</cp:lastModifiedBy>
  <cp:revision>143</cp:revision>
  <cp:lastPrinted>2017-03-03T16:04:23Z</cp:lastPrinted>
  <dcterms:modified xsi:type="dcterms:W3CDTF">2017-03-08T20:21:05Z</dcterms:modified>
</cp:coreProperties>
</file>