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Oswald" panose="020B0604020202020204" charset="0"/>
      <p:regular r:id="rId20"/>
      <p:bold r:id="rId21"/>
    </p:embeddedFont>
    <p:embeddedFont>
      <p:font typeface="Montserrat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2" d="100"/>
          <a:sy n="142" d="100"/>
        </p:scale>
        <p:origin x="-10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5603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199" cy="514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799"/>
          </a:xfrm>
          <a:prstGeom prst="rect">
            <a:avLst/>
          </a:prstGeom>
          <a:solidFill>
            <a:schemeClr val="dk2"/>
          </a:solidFill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999925"/>
            <a:ext cx="8520599" cy="2146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3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30075" y="992625"/>
            <a:ext cx="3777600" cy="31722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4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6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7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8"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5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599"/>
            <a:ext cx="42600" cy="8455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9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0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515775" y="992725"/>
            <a:ext cx="1989600" cy="31722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2660124" y="992725"/>
            <a:ext cx="1989600" cy="31722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52882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2"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3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 rot="-5400000">
            <a:off x="-1159495" y="2391900"/>
            <a:ext cx="4613100" cy="3795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 rot="-5400000">
            <a:off x="-1678018" y="2319600"/>
            <a:ext cx="4620300" cy="516899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1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 rot="5400000">
            <a:off x="-47550" y="176194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5400000">
            <a:off x="-47550" y="4755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 rot="-5400000">
            <a:off x="-47416" y="476279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 rot="5400000">
            <a:off x="1476378" y="176194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-5400000">
            <a:off x="1690749" y="4548000"/>
            <a:ext cx="428700" cy="762000"/>
          </a:xfrm>
          <a:prstGeom prst="rtTriangle">
            <a:avLst/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 rot="-5400000">
            <a:off x="1476512" y="476279"/>
            <a:ext cx="857100" cy="7620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-5400000" flipH="1">
            <a:off x="714548" y="176194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5400000">
            <a:off x="-47550" y="904794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-5400000">
            <a:off x="1476512" y="1333524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rot="-5400000" flipH="1">
            <a:off x="714548" y="4755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 rot="-5400000" flipH="1">
            <a:off x="714548" y="904794"/>
            <a:ext cx="857100" cy="7620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 rot="-5400000">
            <a:off x="166783" y="4548000"/>
            <a:ext cx="428700" cy="7620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 rot="-5400000" flipH="1">
            <a:off x="166706" y="-166445"/>
            <a:ext cx="428700" cy="7620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 rot="-5400000" flipH="1">
            <a:off x="1690635" y="-166445"/>
            <a:ext cx="428700" cy="7620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 rot="5400000" flipH="1">
            <a:off x="714336" y="476279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/>
          <p:nvPr/>
        </p:nvSpPr>
        <p:spPr>
          <a:xfrm rot="5400000" flipH="1">
            <a:off x="714336" y="1333524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/>
          <p:nvPr/>
        </p:nvSpPr>
        <p:spPr>
          <a:xfrm rot="-5400000">
            <a:off x="-47416" y="1333524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/>
          <p:nvPr/>
        </p:nvSpPr>
        <p:spPr>
          <a:xfrm rot="5400000">
            <a:off x="1476378" y="4755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/>
          <p:nvPr/>
        </p:nvSpPr>
        <p:spPr>
          <a:xfrm rot="5400000">
            <a:off x="1476378" y="904794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 rot="5400000" flipH="1">
            <a:off x="928613" y="4548000"/>
            <a:ext cx="428700" cy="7620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 rot="5400000">
            <a:off x="928613" y="-166445"/>
            <a:ext cx="428700" cy="7620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5400000">
            <a:off x="-47550" y="3476366"/>
            <a:ext cx="857100" cy="7620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-5400000">
            <a:off x="-47416" y="2190705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 rot="5400000">
            <a:off x="1476378" y="3476366"/>
            <a:ext cx="857100" cy="7620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 rot="-5400000">
            <a:off x="1476512" y="2190705"/>
            <a:ext cx="857100" cy="762000"/>
          </a:xfrm>
          <a:prstGeom prst="triangle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-5400000" flipH="1">
            <a:off x="714548" y="3476366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 rot="5400000">
            <a:off x="-47550" y="261922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-5400000">
            <a:off x="1476512" y="304795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rot="-5400000" flipH="1">
            <a:off x="714548" y="261922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rot="5400000" flipH="1">
            <a:off x="714336" y="2190705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rot="5400000" flipH="1">
            <a:off x="714336" y="304795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rot="-5400000">
            <a:off x="-47416" y="304795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 rot="5400000">
            <a:off x="1476378" y="2619220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 rot="-5400000">
            <a:off x="-47416" y="3905326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 rot="-5400000">
            <a:off x="1476512" y="3905326"/>
            <a:ext cx="857100" cy="762000"/>
          </a:xfrm>
          <a:prstGeom prst="triangle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 rot="5400000">
            <a:off x="-47550" y="4333841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 rot="-5400000" flipH="1">
            <a:off x="714548" y="4333841"/>
            <a:ext cx="857100" cy="7620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/>
          <p:nvPr/>
        </p:nvSpPr>
        <p:spPr>
          <a:xfrm rot="5400000" flipH="1">
            <a:off x="714336" y="3905326"/>
            <a:ext cx="857100" cy="762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 rot="5400000">
            <a:off x="1476415" y="4333549"/>
            <a:ext cx="857100" cy="7620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4"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ubTitle" idx="1"/>
          </p:nvPr>
        </p:nvSpPr>
        <p:spPr>
          <a:xfrm>
            <a:off x="312500" y="4022100"/>
            <a:ext cx="2544600" cy="9165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3020725" y="4022100"/>
            <a:ext cx="5451600" cy="9165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599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899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899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199" cy="1786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599" cy="33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‹#›</a:t>
            </a:fld>
            <a:endParaRPr lang="en" sz="1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 descr="IMG_20160712_113225.jpg"/>
          <p:cNvPicPr preferRelativeResize="0"/>
          <p:nvPr/>
        </p:nvPicPr>
        <p:blipFill rotWithShape="1">
          <a:blip r:embed="rId3">
            <a:alphaModFix/>
          </a:blip>
          <a:srcRect t="23637" b="23637"/>
          <a:stretch/>
        </p:blipFill>
        <p:spPr>
          <a:xfrm>
            <a:off x="0" y="0"/>
            <a:ext cx="9144002" cy="3615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CULTURAL EQUITY COMMITMENT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Cultural Council of Greater Jacksonville • November 21,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t="16091" b="16098"/>
          <a:stretch/>
        </p:blipFill>
        <p:spPr>
          <a:xfrm>
            <a:off x="0" y="0"/>
            <a:ext cx="9144002" cy="361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25 Paid Internships in 2017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Access and Awareness / Pipeline of Talent and Interest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 descr="IMG_20160726_161955.jpg"/>
          <p:cNvPicPr preferRelativeResize="0"/>
          <p:nvPr/>
        </p:nvPicPr>
        <p:blipFill rotWithShape="1">
          <a:blip r:embed="rId3">
            <a:alphaModFix/>
          </a:blip>
          <a:srcRect t="12399" b="12406"/>
          <a:stretch/>
        </p:blipFill>
        <p:spPr>
          <a:xfrm>
            <a:off x="0" y="0"/>
            <a:ext cx="9144007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0" y="3817200"/>
            <a:ext cx="9144000" cy="13263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ubTitle" idx="1"/>
          </p:nvPr>
        </p:nvSpPr>
        <p:spPr>
          <a:xfrm>
            <a:off x="152400" y="4022100"/>
            <a:ext cx="2857200" cy="91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Forms and suggestions distributed in January. Convening at School in Spring.</a:t>
            </a:r>
            <a:r>
              <a:rPr lang="en"/>
              <a:t> 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ctrTitle"/>
          </p:nvPr>
        </p:nvSpPr>
        <p:spPr>
          <a:xfrm>
            <a:off x="3020725" y="4022100"/>
            <a:ext cx="5451600" cy="91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WILL YOUR INTERN DO?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 descr="IMG_20160928_202616.jpg"/>
          <p:cNvPicPr preferRelativeResize="0"/>
          <p:nvPr/>
        </p:nvPicPr>
        <p:blipFill rotWithShape="1">
          <a:blip r:embed="rId3">
            <a:alphaModFix/>
          </a:blip>
          <a:srcRect t="23566" b="23571"/>
          <a:stretch/>
        </p:blipFill>
        <p:spPr>
          <a:xfrm>
            <a:off x="0" y="0"/>
            <a:ext cx="9144002" cy="36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Cultural Export Grants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Exporting Local Artists to Inspiring New Opportunities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IMG_20160923_095407.jpg"/>
          <p:cNvPicPr preferRelativeResize="0"/>
          <p:nvPr/>
        </p:nvPicPr>
        <p:blipFill rotWithShape="1">
          <a:blip r:embed="rId3">
            <a:alphaModFix/>
          </a:blip>
          <a:srcRect t="23637" b="23637"/>
          <a:stretch/>
        </p:blipFill>
        <p:spPr>
          <a:xfrm>
            <a:off x="-2111474" y="-1859425"/>
            <a:ext cx="13922472" cy="550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John Lumpkin’s Jazz Discovery Series &amp; Clinics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Along with in School Performances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IMG_20161013_123442.jpg"/>
          <p:cNvPicPr preferRelativeResize="0"/>
          <p:nvPr/>
        </p:nvPicPr>
        <p:blipFill rotWithShape="1">
          <a:blip r:embed="rId3">
            <a:alphaModFix/>
          </a:blip>
          <a:srcRect t="23637" b="23637"/>
          <a:stretch/>
        </p:blipFill>
        <p:spPr>
          <a:xfrm>
            <a:off x="-2790850" y="-2206875"/>
            <a:ext cx="15085952" cy="596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ARTS ALIVE GRANTS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86625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More than $150,000 for Diverse &amp; Inclusive Programming and Access to the Arts for ALL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 descr="IMG_20161018_162223.jpg"/>
          <p:cNvPicPr preferRelativeResize="0"/>
          <p:nvPr/>
        </p:nvPicPr>
        <p:blipFill rotWithShape="1">
          <a:blip r:embed="rId3">
            <a:alphaModFix/>
          </a:blip>
          <a:srcRect t="34186" b="34186"/>
          <a:stretch/>
        </p:blipFill>
        <p:spPr>
          <a:xfrm>
            <a:off x="0" y="0"/>
            <a:ext cx="9144003" cy="361592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Public Art in ALL Places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82398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THREE Funded Projects on Jacksonville’s Northside + Lift Ev’ry Voice &amp; Sing Park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 descr="csi.jpg"/>
          <p:cNvPicPr preferRelativeResize="0"/>
          <p:nvPr/>
        </p:nvPicPr>
        <p:blipFill rotWithShape="1">
          <a:blip r:embed="rId3">
            <a:alphaModFix/>
          </a:blip>
          <a:srcRect t="30265" b="30269"/>
          <a:stretch/>
        </p:blipFill>
        <p:spPr>
          <a:xfrm>
            <a:off x="-1315725" y="-614950"/>
            <a:ext cx="10839073" cy="42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NEXT STEP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Make the Statement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 descr="ymla.jpg"/>
          <p:cNvPicPr preferRelativeResize="0"/>
          <p:nvPr/>
        </p:nvPicPr>
        <p:blipFill rotWithShape="1">
          <a:blip r:embed="rId3">
            <a:alphaModFix/>
          </a:blip>
          <a:srcRect l="24884" r="24884"/>
          <a:stretch/>
        </p:blipFill>
        <p:spPr>
          <a:xfrm>
            <a:off x="5022750" y="835500"/>
            <a:ext cx="3397200" cy="34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591975" y="1534375"/>
            <a:ext cx="3494100" cy="317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To support a full creative life for all, the Cultural Council of Greater Jacksonville commits to championing policies and practices of cultural equity that empower a just, inclusive, equitable city.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2"/>
          </p:nvPr>
        </p:nvSpPr>
        <p:spPr>
          <a:xfrm>
            <a:off x="591975" y="600450"/>
            <a:ext cx="3758700" cy="69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Cultural Equity Statement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 descr="diversity-inclusion.jpeg"/>
          <p:cNvPicPr preferRelativeResize="0"/>
          <p:nvPr/>
        </p:nvPicPr>
        <p:blipFill rotWithShape="1">
          <a:blip r:embed="rId3">
            <a:alphaModFix/>
          </a:blip>
          <a:srcRect t="32276" b="39438"/>
          <a:stretch/>
        </p:blipFill>
        <p:spPr>
          <a:xfrm>
            <a:off x="-230000" y="-90950"/>
            <a:ext cx="9374001" cy="370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CENSUS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diversity-inclusion.jpeg"/>
          <p:cNvPicPr preferRelativeResize="0"/>
          <p:nvPr/>
        </p:nvPicPr>
        <p:blipFill rotWithShape="1">
          <a:blip r:embed="rId3">
            <a:alphaModFix/>
          </a:blip>
          <a:srcRect t="68085" b="3629"/>
          <a:stretch/>
        </p:blipFill>
        <p:spPr>
          <a:xfrm>
            <a:off x="-721099" y="-76199"/>
            <a:ext cx="10716651" cy="423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CSG BOARDS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is work to do.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 descr="NEAD.jpg"/>
          <p:cNvPicPr preferRelativeResize="0"/>
          <p:nvPr/>
        </p:nvPicPr>
        <p:blipFill rotWithShape="1">
          <a:blip r:embed="rId3">
            <a:alphaModFix/>
          </a:blip>
          <a:srcRect l="-26552" t="-5768" r="-3351" b="2569"/>
          <a:stretch/>
        </p:blipFill>
        <p:spPr>
          <a:xfrm>
            <a:off x="-103514" y="-331975"/>
            <a:ext cx="9189614" cy="54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 rot="-5400000">
            <a:off x="-1707450" y="1707525"/>
            <a:ext cx="5141100" cy="17262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 rot="-5400000">
            <a:off x="-1159495" y="2391900"/>
            <a:ext cx="4613100" cy="379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First the baseline. 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ctrTitle"/>
          </p:nvPr>
        </p:nvSpPr>
        <p:spPr>
          <a:xfrm rot="-5400000">
            <a:off x="-1653218" y="2323200"/>
            <a:ext cx="4620300" cy="516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HOW DO WE DETERMINE?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 rot="-5400000">
            <a:off x="-1707450" y="1707525"/>
            <a:ext cx="5141100" cy="17262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ubTitle" idx="1"/>
          </p:nvPr>
        </p:nvSpPr>
        <p:spPr>
          <a:xfrm rot="-5400000">
            <a:off x="-1159495" y="2391900"/>
            <a:ext cx="4613100" cy="379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First the baseline. 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ctrTitle"/>
          </p:nvPr>
        </p:nvSpPr>
        <p:spPr>
          <a:xfrm rot="-5400000">
            <a:off x="-1653218" y="2323200"/>
            <a:ext cx="4620300" cy="516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HOW DO WE DETERMINE?</a:t>
            </a:r>
          </a:p>
        </p:txBody>
      </p:sp>
      <p:pic>
        <p:nvPicPr>
          <p:cNvPr id="202" name="Shape 202" descr="NEAD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900" y="7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subTitle" idx="1"/>
          </p:nvPr>
        </p:nvSpPr>
        <p:spPr>
          <a:xfrm rot="-5400000">
            <a:off x="-1159495" y="2391900"/>
            <a:ext cx="4613100" cy="379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Are you working on it?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ctrTitle"/>
          </p:nvPr>
        </p:nvSpPr>
        <p:spPr>
          <a:xfrm rot="-5400000">
            <a:off x="-1678018" y="2319600"/>
            <a:ext cx="4620300" cy="516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HOW DO WE DECIDE?</a:t>
            </a:r>
          </a:p>
        </p:txBody>
      </p:sp>
      <p:pic>
        <p:nvPicPr>
          <p:cNvPr id="209" name="Shape 209" descr="NEADcontinuu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 descr="CECgraphic.jpg"/>
          <p:cNvPicPr preferRelativeResize="0"/>
          <p:nvPr/>
        </p:nvPicPr>
        <p:blipFill rotWithShape="1">
          <a:blip r:embed="rId3">
            <a:alphaModFix/>
          </a:blip>
          <a:srcRect l="129" r="139"/>
          <a:stretch/>
        </p:blipFill>
        <p:spPr>
          <a:xfrm>
            <a:off x="2286100" y="0"/>
            <a:ext cx="685790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 descr="IMG_20151022_135553~2.jpg"/>
          <p:cNvPicPr preferRelativeResize="0"/>
          <p:nvPr/>
        </p:nvPicPr>
        <p:blipFill rotWithShape="1">
          <a:blip r:embed="rId3">
            <a:alphaModFix/>
          </a:blip>
          <a:srcRect l="13376" r="13368"/>
          <a:stretch/>
        </p:blipFill>
        <p:spPr>
          <a:xfrm>
            <a:off x="5022750" y="835500"/>
            <a:ext cx="3397200" cy="34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30075" y="1373625"/>
            <a:ext cx="3777600" cy="3172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To support a full creative life for all, the Cultural Council of Greater Jacksonville commits to championing policies and practices of cultural equity that empower a just, inclusive, equitable city.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 txBox="1"/>
          <p:nvPr/>
        </p:nvSpPr>
        <p:spPr>
          <a:xfrm>
            <a:off x="630075" y="591625"/>
            <a:ext cx="6954600" cy="8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Cultural Equity Statement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 descr="IMG_20161118_120452.jpg"/>
          <p:cNvPicPr preferRelativeResize="0"/>
          <p:nvPr/>
        </p:nvPicPr>
        <p:blipFill rotWithShape="1">
          <a:blip r:embed="rId3">
            <a:alphaModFix/>
          </a:blip>
          <a:srcRect t="23637" b="23637"/>
          <a:stretch/>
        </p:blipFill>
        <p:spPr>
          <a:xfrm>
            <a:off x="0" y="0"/>
            <a:ext cx="9144002" cy="361592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/>
          <p:nvPr/>
        </p:nvSpPr>
        <p:spPr>
          <a:xfrm>
            <a:off x="0" y="2958996"/>
            <a:ext cx="9144000" cy="6669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0" y="3615925"/>
            <a:ext cx="9144000" cy="152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ctrTitle"/>
          </p:nvPr>
        </p:nvSpPr>
        <p:spPr>
          <a:xfrm>
            <a:off x="320625" y="3615925"/>
            <a:ext cx="6938100" cy="54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Cultural Service Internships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subTitle" idx="1"/>
          </p:nvPr>
        </p:nvSpPr>
        <p:spPr>
          <a:xfrm>
            <a:off x="320625" y="4237825"/>
            <a:ext cx="5871300" cy="36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CulturalServiceInternships.com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On-screen Show (16:9)</PresentationFormat>
  <Paragraphs>31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Oswald</vt:lpstr>
      <vt:lpstr>Montserrat</vt:lpstr>
      <vt:lpstr>Playfair Display</vt:lpstr>
      <vt:lpstr>Calibri</vt:lpstr>
      <vt:lpstr>pop</vt:lpstr>
      <vt:lpstr>CULTURAL EQUITY COMMITMENT</vt:lpstr>
      <vt:lpstr>CENSUS</vt:lpstr>
      <vt:lpstr>CSG BOARDS</vt:lpstr>
      <vt:lpstr>HOW DO WE DETERMINE?</vt:lpstr>
      <vt:lpstr>HOW DO WE DETERMINE?</vt:lpstr>
      <vt:lpstr>HOW DO WE DECIDE?</vt:lpstr>
      <vt:lpstr>PowerPoint Presentation</vt:lpstr>
      <vt:lpstr>PowerPoint Presentation</vt:lpstr>
      <vt:lpstr>Cultural Service Internships</vt:lpstr>
      <vt:lpstr>25 Paid Internships in 2017</vt:lpstr>
      <vt:lpstr>WHAT WILL YOUR INTERN DO?</vt:lpstr>
      <vt:lpstr>Cultural Export Grants</vt:lpstr>
      <vt:lpstr>John Lumpkin’s Jazz Discovery Series &amp; Clinics</vt:lpstr>
      <vt:lpstr>ARTS ALIVE GRANTS</vt:lpstr>
      <vt:lpstr>Public Art in ALL Places</vt:lpstr>
      <vt:lpstr>NEXT STEP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EQUITY COMMITMENT</dc:title>
  <dc:creator>Tony Allegretti</dc:creator>
  <cp:lastModifiedBy>Tony Allegretti</cp:lastModifiedBy>
  <cp:revision>1</cp:revision>
  <dcterms:modified xsi:type="dcterms:W3CDTF">2016-12-07T14:53:19Z</dcterms:modified>
</cp:coreProperties>
</file>